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3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Override PartName="/ppt/slideLayouts/slideLayout44.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Layouts/slideLayout4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slideMasters/slideMaster4.xml" ContentType="application/vnd.openxmlformats-officedocument.presentationml.slideMaster+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5" r:id="rId1"/>
    <p:sldMasterId id="2147483657" r:id="rId2"/>
    <p:sldMasterId id="2147483659" r:id="rId3"/>
    <p:sldMasterId id="2147483660" r:id="rId4"/>
  </p:sldMasterIdLst>
  <p:sldIdLst>
    <p:sldId id="272" r:id="rId5"/>
    <p:sldId id="256" r:id="rId6"/>
    <p:sldId id="274" r:id="rId7"/>
    <p:sldId id="261" r:id="rId8"/>
    <p:sldId id="275" r:id="rId9"/>
    <p:sldId id="263" r:id="rId10"/>
    <p:sldId id="268" r:id="rId11"/>
    <p:sldId id="276" r:id="rId12"/>
    <p:sldId id="277" r:id="rId13"/>
    <p:sldId id="278" r:id="rId14"/>
    <p:sldId id="271" r:id="rId15"/>
    <p:sldId id="270" r:id="rId16"/>
    <p:sldId id="280" r:id="rId17"/>
    <p:sldId id="281" r:id="rId18"/>
    <p:sldId id="282" r:id="rId19"/>
    <p:sldId id="283" r:id="rId20"/>
    <p:sldId id="284" r:id="rId21"/>
    <p:sldId id="285" r:id="rId22"/>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6267" autoAdjust="0"/>
    <p:restoredTop sz="94660"/>
  </p:normalViewPr>
  <p:slideViewPr>
    <p:cSldViewPr>
      <p:cViewPr varScale="1">
        <p:scale>
          <a:sx n="104" d="100"/>
          <a:sy n="104" d="100"/>
        </p:scale>
        <p:origin x="-150"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224"/>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737373"/>
        </a:solidFill>
        <a:effectLst/>
      </p:bgPr>
    </p:bg>
    <p:spTree>
      <p:nvGrpSpPr>
        <p:cNvPr id="1" name=""/>
        <p:cNvGrpSpPr/>
        <p:nvPr/>
      </p:nvGrpSpPr>
      <p:grpSpPr>
        <a:xfrm>
          <a:off x="0" y="0"/>
          <a:ext cx="0" cy="0"/>
          <a:chOff x="0" y="0"/>
          <a:chExt cx="0" cy="0"/>
        </a:xfrm>
      </p:grpSpPr>
      <p:pic>
        <p:nvPicPr>
          <p:cNvPr id="4" name="Picture 13" descr="MP900443263[1]"/>
          <p:cNvPicPr>
            <a:picLocks noChangeAspect="1" noChangeArrowheads="1"/>
          </p:cNvPicPr>
          <p:nvPr userDrawn="1"/>
        </p:nvPicPr>
        <p:blipFill>
          <a:blip r:embed="rId2"/>
          <a:srcRect l="26530" r="10204"/>
          <a:stretch>
            <a:fillRect/>
          </a:stretch>
        </p:blipFill>
        <p:spPr bwMode="auto">
          <a:xfrm>
            <a:off x="0" y="0"/>
            <a:ext cx="2362200" cy="2378075"/>
          </a:xfrm>
          <a:prstGeom prst="rect">
            <a:avLst/>
          </a:prstGeom>
          <a:noFill/>
          <a:ln w="9525">
            <a:noFill/>
            <a:miter lim="800000"/>
            <a:headEnd/>
            <a:tailEnd/>
          </a:ln>
        </p:spPr>
      </p:pic>
      <p:sp>
        <p:nvSpPr>
          <p:cNvPr id="5" name="Rectangle 2"/>
          <p:cNvSpPr>
            <a:spLocks noChangeArrowheads="1"/>
          </p:cNvSpPr>
          <p:nvPr/>
        </p:nvSpPr>
        <p:spPr bwMode="auto">
          <a:xfrm>
            <a:off x="0" y="2362200"/>
            <a:ext cx="9140825" cy="3124200"/>
          </a:xfrm>
          <a:prstGeom prst="rect">
            <a:avLst/>
          </a:prstGeom>
          <a:gradFill rotWithShape="1">
            <a:gsLst>
              <a:gs pos="0">
                <a:srgbClr val="007534"/>
              </a:gs>
              <a:gs pos="100000">
                <a:srgbClr val="0CA948"/>
              </a:gs>
            </a:gsLst>
            <a:lin ang="18900000" scaled="1"/>
          </a:gradFill>
          <a:ln w="9525">
            <a:noFill/>
            <a:miter lim="800000"/>
            <a:headEnd/>
            <a:tailEnd/>
          </a:ln>
          <a:effectLst/>
        </p:spPr>
        <p:txBody>
          <a:bodyPr wrap="none" anchor="ctr"/>
          <a:lstStyle/>
          <a:p>
            <a:pPr>
              <a:defRPr/>
            </a:pPr>
            <a:endParaRPr lang="en-US">
              <a:cs typeface="+mn-cs"/>
            </a:endParaRPr>
          </a:p>
        </p:txBody>
      </p:sp>
      <p:sp>
        <p:nvSpPr>
          <p:cNvPr id="6" name="Rectangle 3"/>
          <p:cNvSpPr>
            <a:spLocks noChangeArrowheads="1"/>
          </p:cNvSpPr>
          <p:nvPr/>
        </p:nvSpPr>
        <p:spPr bwMode="auto">
          <a:xfrm>
            <a:off x="5791200" y="5486400"/>
            <a:ext cx="3352800" cy="1371600"/>
          </a:xfrm>
          <a:prstGeom prst="rect">
            <a:avLst/>
          </a:prstGeom>
          <a:solidFill>
            <a:srgbClr val="737373"/>
          </a:solidFill>
          <a:ln w="9525">
            <a:noFill/>
            <a:miter lim="800000"/>
            <a:headEnd/>
            <a:tailEnd/>
          </a:ln>
          <a:effectLst/>
        </p:spPr>
        <p:txBody>
          <a:bodyPr wrap="none" anchor="ctr"/>
          <a:lstStyle/>
          <a:p>
            <a:pPr>
              <a:defRPr/>
            </a:pPr>
            <a:endParaRPr lang="en-US">
              <a:cs typeface="+mn-cs"/>
            </a:endParaRPr>
          </a:p>
        </p:txBody>
      </p:sp>
      <p:sp>
        <p:nvSpPr>
          <p:cNvPr id="7" name="Line 6"/>
          <p:cNvSpPr>
            <a:spLocks noChangeShapeType="1"/>
          </p:cNvSpPr>
          <p:nvPr/>
        </p:nvSpPr>
        <p:spPr bwMode="auto">
          <a:xfrm>
            <a:off x="0" y="5486400"/>
            <a:ext cx="9144000" cy="0"/>
          </a:xfrm>
          <a:prstGeom prst="line">
            <a:avLst/>
          </a:prstGeom>
          <a:noFill/>
          <a:ln w="25400">
            <a:solidFill>
              <a:schemeClr val="bg1"/>
            </a:solidFill>
            <a:round/>
            <a:headEnd/>
            <a:tailEnd/>
          </a:ln>
          <a:effectLst/>
        </p:spPr>
        <p:txBody>
          <a:bodyPr/>
          <a:lstStyle/>
          <a:p>
            <a:pPr>
              <a:defRPr/>
            </a:pPr>
            <a:endParaRPr lang="en-US">
              <a:cs typeface="+mn-cs"/>
            </a:endParaRPr>
          </a:p>
        </p:txBody>
      </p:sp>
      <p:sp>
        <p:nvSpPr>
          <p:cNvPr id="8" name="Line 7"/>
          <p:cNvSpPr>
            <a:spLocks noChangeShapeType="1"/>
          </p:cNvSpPr>
          <p:nvPr/>
        </p:nvSpPr>
        <p:spPr bwMode="auto">
          <a:xfrm>
            <a:off x="0" y="2362200"/>
            <a:ext cx="9144000" cy="0"/>
          </a:xfrm>
          <a:prstGeom prst="line">
            <a:avLst/>
          </a:prstGeom>
          <a:noFill/>
          <a:ln w="25400">
            <a:solidFill>
              <a:schemeClr val="bg1"/>
            </a:solidFill>
            <a:round/>
            <a:headEnd/>
            <a:tailEnd/>
          </a:ln>
          <a:effectLst/>
        </p:spPr>
        <p:txBody>
          <a:bodyPr/>
          <a:lstStyle/>
          <a:p>
            <a:pPr>
              <a:defRPr/>
            </a:pPr>
            <a:endParaRPr lang="en-US">
              <a:cs typeface="+mn-cs"/>
            </a:endParaRPr>
          </a:p>
        </p:txBody>
      </p:sp>
      <p:sp>
        <p:nvSpPr>
          <p:cNvPr id="9" name="Line 8"/>
          <p:cNvSpPr>
            <a:spLocks noChangeShapeType="1"/>
          </p:cNvSpPr>
          <p:nvPr/>
        </p:nvSpPr>
        <p:spPr bwMode="auto">
          <a:xfrm>
            <a:off x="5791200" y="5486400"/>
            <a:ext cx="0" cy="1371600"/>
          </a:xfrm>
          <a:prstGeom prst="line">
            <a:avLst/>
          </a:prstGeom>
          <a:noFill/>
          <a:ln w="25400">
            <a:solidFill>
              <a:schemeClr val="bg1"/>
            </a:solidFill>
            <a:round/>
            <a:headEnd/>
            <a:tailEnd/>
          </a:ln>
          <a:effectLst/>
        </p:spPr>
        <p:txBody>
          <a:bodyPr/>
          <a:lstStyle/>
          <a:p>
            <a:pPr>
              <a:defRPr/>
            </a:pPr>
            <a:endParaRPr lang="en-US">
              <a:cs typeface="+mn-cs"/>
            </a:endParaRPr>
          </a:p>
        </p:txBody>
      </p:sp>
      <p:sp>
        <p:nvSpPr>
          <p:cNvPr id="10" name="Line 9"/>
          <p:cNvSpPr>
            <a:spLocks noChangeShapeType="1"/>
          </p:cNvSpPr>
          <p:nvPr/>
        </p:nvSpPr>
        <p:spPr bwMode="auto">
          <a:xfrm>
            <a:off x="2362200" y="0"/>
            <a:ext cx="0" cy="2362200"/>
          </a:xfrm>
          <a:prstGeom prst="line">
            <a:avLst/>
          </a:prstGeom>
          <a:noFill/>
          <a:ln w="25400">
            <a:solidFill>
              <a:schemeClr val="bg1"/>
            </a:solidFill>
            <a:round/>
            <a:headEnd/>
            <a:tailEnd/>
          </a:ln>
          <a:effectLst/>
        </p:spPr>
        <p:txBody>
          <a:bodyPr/>
          <a:lstStyle/>
          <a:p>
            <a:pPr>
              <a:defRPr/>
            </a:pPr>
            <a:endParaRPr lang="en-US">
              <a:cs typeface="+mn-cs"/>
            </a:endParaRPr>
          </a:p>
        </p:txBody>
      </p:sp>
      <p:pic>
        <p:nvPicPr>
          <p:cNvPr id="11" name="Picture 10" descr="NPlogoLLP_KO_yellow"/>
          <p:cNvPicPr>
            <a:picLocks noChangeAspect="1" noChangeArrowheads="1"/>
          </p:cNvPicPr>
          <p:nvPr/>
        </p:nvPicPr>
        <p:blipFill>
          <a:blip r:embed="rId3"/>
          <a:srcRect/>
          <a:stretch>
            <a:fillRect/>
          </a:stretch>
        </p:blipFill>
        <p:spPr bwMode="auto">
          <a:xfrm>
            <a:off x="6172200" y="5932488"/>
            <a:ext cx="2743200" cy="544512"/>
          </a:xfrm>
          <a:prstGeom prst="rect">
            <a:avLst/>
          </a:prstGeom>
          <a:noFill/>
          <a:ln w="9525">
            <a:noFill/>
            <a:miter lim="800000"/>
            <a:headEnd/>
            <a:tailEnd/>
          </a:ln>
        </p:spPr>
      </p:pic>
      <p:sp>
        <p:nvSpPr>
          <p:cNvPr id="45060" name="Rectangle 4"/>
          <p:cNvSpPr>
            <a:spLocks noGrp="1" noChangeArrowheads="1"/>
          </p:cNvSpPr>
          <p:nvPr>
            <p:ph type="ctrTitle"/>
          </p:nvPr>
        </p:nvSpPr>
        <p:spPr>
          <a:xfrm>
            <a:off x="990600" y="2514600"/>
            <a:ext cx="7620000" cy="2819400"/>
          </a:xfrm>
        </p:spPr>
        <p:txBody>
          <a:bodyPr anchor="ctr"/>
          <a:lstStyle>
            <a:lvl1pPr>
              <a:defRPr sz="3000"/>
            </a:lvl1pPr>
          </a:lstStyle>
          <a:p>
            <a:r>
              <a:rPr lang="en-US"/>
              <a:t>Click to edit Master title style</a:t>
            </a:r>
          </a:p>
        </p:txBody>
      </p:sp>
      <p:sp>
        <p:nvSpPr>
          <p:cNvPr id="45061" name="Rectangle 5"/>
          <p:cNvSpPr>
            <a:spLocks noGrp="1" noChangeArrowheads="1"/>
          </p:cNvSpPr>
          <p:nvPr>
            <p:ph type="subTitle" idx="1"/>
          </p:nvPr>
        </p:nvSpPr>
        <p:spPr>
          <a:xfrm>
            <a:off x="2667000" y="152400"/>
            <a:ext cx="5943600" cy="2057400"/>
          </a:xfrm>
        </p:spPr>
        <p:txBody>
          <a:bodyPr anchor="ctr"/>
          <a:lstStyle>
            <a:lvl1pPr marL="0" indent="0">
              <a:buFontTx/>
              <a:buNone/>
              <a:defRPr sz="2000">
                <a:solidFill>
                  <a:schemeClr val="bg1"/>
                </a:solidFill>
                <a:latin typeface="ZapfHumnst BT" pitchFamily="34" charset="0"/>
              </a:defRPr>
            </a:lvl1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152400"/>
            <a:ext cx="1905000" cy="5943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90600" y="152400"/>
            <a:ext cx="5562600" cy="5943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737373"/>
        </a:solidFill>
        <a:effectLst/>
      </p:bgPr>
    </p:bg>
    <p:spTree>
      <p:nvGrpSpPr>
        <p:cNvPr id="1" name=""/>
        <p:cNvGrpSpPr/>
        <p:nvPr/>
      </p:nvGrpSpPr>
      <p:grpSpPr>
        <a:xfrm>
          <a:off x="0" y="0"/>
          <a:ext cx="0" cy="0"/>
          <a:chOff x="0" y="0"/>
          <a:chExt cx="0" cy="0"/>
        </a:xfrm>
      </p:grpSpPr>
      <p:pic>
        <p:nvPicPr>
          <p:cNvPr id="4" name="Picture 11" descr="MP900443263[1]"/>
          <p:cNvPicPr>
            <a:picLocks noChangeAspect="1" noChangeArrowheads="1"/>
          </p:cNvPicPr>
          <p:nvPr userDrawn="1"/>
        </p:nvPicPr>
        <p:blipFill>
          <a:blip r:embed="rId2"/>
          <a:srcRect l="26530" r="10204"/>
          <a:stretch>
            <a:fillRect/>
          </a:stretch>
        </p:blipFill>
        <p:spPr bwMode="auto">
          <a:xfrm>
            <a:off x="0" y="1763713"/>
            <a:ext cx="1984375" cy="1997075"/>
          </a:xfrm>
          <a:prstGeom prst="rect">
            <a:avLst/>
          </a:prstGeom>
          <a:noFill/>
          <a:ln w="9525">
            <a:noFill/>
            <a:miter lim="800000"/>
            <a:headEnd/>
            <a:tailEnd/>
          </a:ln>
        </p:spPr>
      </p:pic>
      <p:sp>
        <p:nvSpPr>
          <p:cNvPr id="5" name="Rectangle 2"/>
          <p:cNvSpPr>
            <a:spLocks noChangeArrowheads="1"/>
          </p:cNvSpPr>
          <p:nvPr/>
        </p:nvSpPr>
        <p:spPr bwMode="auto">
          <a:xfrm>
            <a:off x="1981200" y="1752600"/>
            <a:ext cx="7159625" cy="2011363"/>
          </a:xfrm>
          <a:prstGeom prst="rect">
            <a:avLst/>
          </a:prstGeom>
          <a:gradFill rotWithShape="1">
            <a:gsLst>
              <a:gs pos="0">
                <a:srgbClr val="007534"/>
              </a:gs>
              <a:gs pos="100000">
                <a:srgbClr val="0CA948"/>
              </a:gs>
            </a:gsLst>
            <a:lin ang="18900000" scaled="1"/>
          </a:gradFill>
          <a:ln w="9525">
            <a:noFill/>
            <a:miter lim="800000"/>
            <a:headEnd/>
            <a:tailEnd/>
          </a:ln>
          <a:effectLst/>
        </p:spPr>
        <p:txBody>
          <a:bodyPr wrap="none" anchor="ctr"/>
          <a:lstStyle/>
          <a:p>
            <a:pPr>
              <a:defRPr/>
            </a:pPr>
            <a:endParaRPr lang="en-US">
              <a:cs typeface="+mn-cs"/>
            </a:endParaRPr>
          </a:p>
        </p:txBody>
      </p:sp>
      <p:sp>
        <p:nvSpPr>
          <p:cNvPr id="6" name="Rectangle 3"/>
          <p:cNvSpPr>
            <a:spLocks noChangeArrowheads="1"/>
          </p:cNvSpPr>
          <p:nvPr/>
        </p:nvSpPr>
        <p:spPr bwMode="auto">
          <a:xfrm>
            <a:off x="5791200" y="5486400"/>
            <a:ext cx="3352800" cy="1371600"/>
          </a:xfrm>
          <a:prstGeom prst="rect">
            <a:avLst/>
          </a:prstGeom>
          <a:solidFill>
            <a:srgbClr val="737373"/>
          </a:solidFill>
          <a:ln w="9525">
            <a:noFill/>
            <a:miter lim="800000"/>
            <a:headEnd/>
            <a:tailEnd/>
          </a:ln>
          <a:effectLst/>
        </p:spPr>
        <p:txBody>
          <a:bodyPr wrap="none" anchor="ctr"/>
          <a:lstStyle/>
          <a:p>
            <a:pPr>
              <a:defRPr/>
            </a:pPr>
            <a:endParaRPr lang="en-US">
              <a:cs typeface="+mn-cs"/>
            </a:endParaRPr>
          </a:p>
        </p:txBody>
      </p:sp>
      <p:sp>
        <p:nvSpPr>
          <p:cNvPr id="7" name="Line 4"/>
          <p:cNvSpPr>
            <a:spLocks noChangeShapeType="1"/>
          </p:cNvSpPr>
          <p:nvPr/>
        </p:nvSpPr>
        <p:spPr bwMode="auto">
          <a:xfrm>
            <a:off x="0" y="3776663"/>
            <a:ext cx="9144000" cy="0"/>
          </a:xfrm>
          <a:prstGeom prst="line">
            <a:avLst/>
          </a:prstGeom>
          <a:noFill/>
          <a:ln w="25400">
            <a:solidFill>
              <a:schemeClr val="bg1"/>
            </a:solidFill>
            <a:round/>
            <a:headEnd/>
            <a:tailEnd/>
          </a:ln>
          <a:effectLst/>
        </p:spPr>
        <p:txBody>
          <a:bodyPr/>
          <a:lstStyle/>
          <a:p>
            <a:pPr>
              <a:defRPr/>
            </a:pPr>
            <a:endParaRPr lang="en-US">
              <a:cs typeface="+mn-cs"/>
            </a:endParaRPr>
          </a:p>
        </p:txBody>
      </p:sp>
      <p:sp>
        <p:nvSpPr>
          <p:cNvPr id="8" name="Line 5"/>
          <p:cNvSpPr>
            <a:spLocks noChangeShapeType="1"/>
          </p:cNvSpPr>
          <p:nvPr/>
        </p:nvSpPr>
        <p:spPr bwMode="auto">
          <a:xfrm>
            <a:off x="0" y="1752600"/>
            <a:ext cx="9144000" cy="0"/>
          </a:xfrm>
          <a:prstGeom prst="line">
            <a:avLst/>
          </a:prstGeom>
          <a:noFill/>
          <a:ln w="28575">
            <a:solidFill>
              <a:schemeClr val="bg1"/>
            </a:solidFill>
            <a:round/>
            <a:headEnd/>
            <a:tailEnd/>
          </a:ln>
          <a:effectLst/>
        </p:spPr>
        <p:txBody>
          <a:bodyPr/>
          <a:lstStyle/>
          <a:p>
            <a:pPr>
              <a:defRPr/>
            </a:pPr>
            <a:endParaRPr lang="en-US">
              <a:cs typeface="+mn-cs"/>
            </a:endParaRPr>
          </a:p>
        </p:txBody>
      </p:sp>
      <p:sp>
        <p:nvSpPr>
          <p:cNvPr id="9" name="Line 6"/>
          <p:cNvSpPr>
            <a:spLocks noChangeShapeType="1"/>
          </p:cNvSpPr>
          <p:nvPr/>
        </p:nvSpPr>
        <p:spPr bwMode="auto">
          <a:xfrm>
            <a:off x="1998663" y="1752600"/>
            <a:ext cx="0" cy="2028825"/>
          </a:xfrm>
          <a:prstGeom prst="line">
            <a:avLst/>
          </a:prstGeom>
          <a:noFill/>
          <a:ln w="38100">
            <a:solidFill>
              <a:schemeClr val="bg1"/>
            </a:solidFill>
            <a:round/>
            <a:headEnd/>
            <a:tailEnd/>
          </a:ln>
          <a:effectLst/>
        </p:spPr>
        <p:txBody>
          <a:bodyPr/>
          <a:lstStyle/>
          <a:p>
            <a:pPr>
              <a:defRPr/>
            </a:pPr>
            <a:endParaRPr lang="en-US">
              <a:cs typeface="+mn-cs"/>
            </a:endParaRPr>
          </a:p>
        </p:txBody>
      </p:sp>
      <p:pic>
        <p:nvPicPr>
          <p:cNvPr id="10" name="Picture 10" descr="NPlogoLLP_KO_yellow"/>
          <p:cNvPicPr>
            <a:picLocks noChangeAspect="1" noChangeArrowheads="1"/>
          </p:cNvPicPr>
          <p:nvPr/>
        </p:nvPicPr>
        <p:blipFill>
          <a:blip r:embed="rId3"/>
          <a:srcRect/>
          <a:stretch>
            <a:fillRect/>
          </a:stretch>
        </p:blipFill>
        <p:spPr bwMode="auto">
          <a:xfrm>
            <a:off x="6172200" y="5932488"/>
            <a:ext cx="2743200" cy="544512"/>
          </a:xfrm>
          <a:prstGeom prst="rect">
            <a:avLst/>
          </a:prstGeom>
          <a:noFill/>
          <a:ln w="9525">
            <a:noFill/>
            <a:miter lim="800000"/>
            <a:headEnd/>
            <a:tailEnd/>
          </a:ln>
        </p:spPr>
      </p:pic>
      <p:sp>
        <p:nvSpPr>
          <p:cNvPr id="47112" name="Rectangle 8"/>
          <p:cNvSpPr>
            <a:spLocks noGrp="1" noChangeArrowheads="1"/>
          </p:cNvSpPr>
          <p:nvPr>
            <p:ph type="ctrTitle"/>
          </p:nvPr>
        </p:nvSpPr>
        <p:spPr>
          <a:xfrm>
            <a:off x="2133600" y="1828800"/>
            <a:ext cx="7620000" cy="1905000"/>
          </a:xfrm>
        </p:spPr>
        <p:txBody>
          <a:bodyPr anchor="ctr"/>
          <a:lstStyle>
            <a:lvl1pPr>
              <a:defRPr/>
            </a:lvl1pPr>
          </a:lstStyle>
          <a:p>
            <a:r>
              <a:rPr lang="en-US"/>
              <a:t>Click to edit Master title style</a:t>
            </a:r>
          </a:p>
        </p:txBody>
      </p:sp>
      <p:sp>
        <p:nvSpPr>
          <p:cNvPr id="47113" name="Rectangle 9"/>
          <p:cNvSpPr>
            <a:spLocks noGrp="1" noChangeArrowheads="1"/>
          </p:cNvSpPr>
          <p:nvPr>
            <p:ph type="subTitle" idx="1"/>
          </p:nvPr>
        </p:nvSpPr>
        <p:spPr>
          <a:xfrm>
            <a:off x="2133600" y="4038600"/>
            <a:ext cx="5943600" cy="1219200"/>
          </a:xfrm>
        </p:spPr>
        <p:txBody>
          <a:bodyPr/>
          <a:lstStyle>
            <a:lvl1pPr marL="0" indent="0">
              <a:buFontTx/>
              <a:buNone/>
              <a:defRPr>
                <a:solidFill>
                  <a:schemeClr val="bg1"/>
                </a:solidFill>
                <a:latin typeface="ZapfHumnst BT" pitchFamily="34" charset="0"/>
              </a:defRPr>
            </a:lvl1pPr>
          </a:lstStyle>
          <a:p>
            <a:r>
              <a:rPr lang="en-US"/>
              <a:t>Click to edit Master subtitle style</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90600" y="1524000"/>
            <a:ext cx="3725863"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68863" y="1524000"/>
            <a:ext cx="372745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152400"/>
            <a:ext cx="1905000" cy="5943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90600" y="152400"/>
            <a:ext cx="5562600" cy="5943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90600" y="1524000"/>
            <a:ext cx="3725863"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68863" y="1524000"/>
            <a:ext cx="372745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w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wmf"/><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wmf"/><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wmf"/><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4034" name="Rectangle 2"/>
          <p:cNvSpPr>
            <a:spLocks noChangeArrowheads="1"/>
          </p:cNvSpPr>
          <p:nvPr/>
        </p:nvSpPr>
        <p:spPr bwMode="auto">
          <a:xfrm>
            <a:off x="0" y="0"/>
            <a:ext cx="9140825" cy="1298575"/>
          </a:xfrm>
          <a:prstGeom prst="rect">
            <a:avLst/>
          </a:prstGeom>
          <a:gradFill rotWithShape="1">
            <a:gsLst>
              <a:gs pos="0">
                <a:srgbClr val="007534"/>
              </a:gs>
              <a:gs pos="100000">
                <a:srgbClr val="0CA948"/>
              </a:gs>
            </a:gsLst>
            <a:lin ang="18900000" scaled="1"/>
          </a:gradFill>
          <a:ln w="9525">
            <a:noFill/>
            <a:miter lim="800000"/>
            <a:headEnd/>
            <a:tailEnd/>
          </a:ln>
          <a:effectLst/>
        </p:spPr>
        <p:txBody>
          <a:bodyPr wrap="none" anchor="ctr"/>
          <a:lstStyle/>
          <a:p>
            <a:pPr>
              <a:defRPr/>
            </a:pPr>
            <a:endParaRPr lang="en-US">
              <a:cs typeface="+mn-cs"/>
            </a:endParaRPr>
          </a:p>
        </p:txBody>
      </p:sp>
      <p:sp>
        <p:nvSpPr>
          <p:cNvPr id="44035" name="Rectangle 3"/>
          <p:cNvSpPr>
            <a:spLocks noChangeArrowheads="1"/>
          </p:cNvSpPr>
          <p:nvPr/>
        </p:nvSpPr>
        <p:spPr bwMode="auto">
          <a:xfrm>
            <a:off x="0" y="6400800"/>
            <a:ext cx="9144000" cy="457200"/>
          </a:xfrm>
          <a:prstGeom prst="rect">
            <a:avLst/>
          </a:prstGeom>
          <a:solidFill>
            <a:srgbClr val="737373"/>
          </a:solidFill>
          <a:ln w="9525">
            <a:noFill/>
            <a:miter lim="800000"/>
            <a:headEnd/>
            <a:tailEnd/>
          </a:ln>
          <a:effectLst/>
        </p:spPr>
        <p:txBody>
          <a:bodyPr wrap="none" anchor="ctr"/>
          <a:lstStyle/>
          <a:p>
            <a:pPr algn="ctr">
              <a:defRPr/>
            </a:pPr>
            <a:endParaRPr lang="en-US">
              <a:cs typeface="+mn-cs"/>
            </a:endParaRPr>
          </a:p>
        </p:txBody>
      </p:sp>
      <p:sp>
        <p:nvSpPr>
          <p:cNvPr id="44036" name="Rectangle 4"/>
          <p:cNvSpPr>
            <a:spLocks noChangeArrowheads="1"/>
          </p:cNvSpPr>
          <p:nvPr/>
        </p:nvSpPr>
        <p:spPr bwMode="auto">
          <a:xfrm>
            <a:off x="182563" y="6535738"/>
            <a:ext cx="350837" cy="322262"/>
          </a:xfrm>
          <a:prstGeom prst="rect">
            <a:avLst/>
          </a:prstGeom>
          <a:noFill/>
          <a:ln w="9525">
            <a:noFill/>
            <a:miter lim="800000"/>
            <a:headEnd/>
            <a:tailEnd/>
          </a:ln>
          <a:effectLst/>
        </p:spPr>
        <p:txBody>
          <a:bodyPr/>
          <a:lstStyle/>
          <a:p>
            <a:pPr algn="ctr">
              <a:defRPr/>
            </a:pPr>
            <a:fld id="{311FC165-9C71-4FEB-BC3E-E94B0E69EC08}" type="slidenum">
              <a:rPr lang="en-US" sz="1000">
                <a:solidFill>
                  <a:schemeClr val="bg1"/>
                </a:solidFill>
                <a:latin typeface="ZapfHumnst BT" pitchFamily="34" charset="0"/>
                <a:cs typeface="+mn-cs"/>
              </a:rPr>
              <a:pPr algn="ctr">
                <a:defRPr/>
              </a:pPr>
              <a:t>‹#›</a:t>
            </a:fld>
            <a:endParaRPr lang="en-US" sz="1000">
              <a:solidFill>
                <a:schemeClr val="bg1"/>
              </a:solidFill>
              <a:latin typeface="ZapfHumnst BT" pitchFamily="34" charset="0"/>
              <a:cs typeface="+mn-cs"/>
            </a:endParaRPr>
          </a:p>
        </p:txBody>
      </p:sp>
      <p:sp>
        <p:nvSpPr>
          <p:cNvPr id="44037" name="Line 5"/>
          <p:cNvSpPr>
            <a:spLocks noChangeShapeType="1"/>
          </p:cNvSpPr>
          <p:nvPr/>
        </p:nvSpPr>
        <p:spPr bwMode="auto">
          <a:xfrm>
            <a:off x="685800" y="6400800"/>
            <a:ext cx="0" cy="457200"/>
          </a:xfrm>
          <a:prstGeom prst="line">
            <a:avLst/>
          </a:prstGeom>
          <a:noFill/>
          <a:ln w="28575">
            <a:solidFill>
              <a:schemeClr val="bg1"/>
            </a:solidFill>
            <a:round/>
            <a:headEnd/>
            <a:tailEnd/>
          </a:ln>
          <a:effectLst/>
        </p:spPr>
        <p:txBody>
          <a:bodyPr/>
          <a:lstStyle/>
          <a:p>
            <a:pPr>
              <a:defRPr/>
            </a:pPr>
            <a:endParaRPr lang="en-US">
              <a:cs typeface="+mn-cs"/>
            </a:endParaRPr>
          </a:p>
        </p:txBody>
      </p:sp>
      <p:sp>
        <p:nvSpPr>
          <p:cNvPr id="44038" name="Line 6"/>
          <p:cNvSpPr>
            <a:spLocks noChangeShapeType="1"/>
          </p:cNvSpPr>
          <p:nvPr/>
        </p:nvSpPr>
        <p:spPr bwMode="auto">
          <a:xfrm>
            <a:off x="685800" y="0"/>
            <a:ext cx="0" cy="1295400"/>
          </a:xfrm>
          <a:prstGeom prst="line">
            <a:avLst/>
          </a:prstGeom>
          <a:noFill/>
          <a:ln w="28575">
            <a:solidFill>
              <a:schemeClr val="bg1"/>
            </a:solidFill>
            <a:round/>
            <a:headEnd/>
            <a:tailEnd/>
          </a:ln>
          <a:effectLst/>
        </p:spPr>
        <p:txBody>
          <a:bodyPr/>
          <a:lstStyle/>
          <a:p>
            <a:pPr>
              <a:defRPr/>
            </a:pPr>
            <a:endParaRPr lang="en-US">
              <a:cs typeface="+mn-cs"/>
            </a:endParaRPr>
          </a:p>
        </p:txBody>
      </p:sp>
      <p:sp>
        <p:nvSpPr>
          <p:cNvPr id="1031" name="Rectangle 7"/>
          <p:cNvSpPr>
            <a:spLocks noGrp="1" noChangeArrowheads="1"/>
          </p:cNvSpPr>
          <p:nvPr>
            <p:ph type="body" idx="1"/>
          </p:nvPr>
        </p:nvSpPr>
        <p:spPr bwMode="auto">
          <a:xfrm>
            <a:off x="990600" y="1524000"/>
            <a:ext cx="7605713" cy="4572000"/>
          </a:xfrm>
          <a:prstGeom prst="rect">
            <a:avLst/>
          </a:prstGeom>
          <a:noFill/>
          <a:ln w="9525">
            <a:noFill/>
            <a:miter lim="800000"/>
            <a:headEnd/>
            <a:tailEnd/>
          </a:ln>
        </p:spPr>
        <p:txBody>
          <a:bodyPr vert="horz" wrap="square" lIns="91429" tIns="45714" rIns="91429" bIns="45714"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032" name="Rectangle 8"/>
          <p:cNvSpPr>
            <a:spLocks noGrp="1" noChangeArrowheads="1"/>
          </p:cNvSpPr>
          <p:nvPr>
            <p:ph type="title"/>
          </p:nvPr>
        </p:nvSpPr>
        <p:spPr bwMode="auto">
          <a:xfrm>
            <a:off x="990600" y="152400"/>
            <a:ext cx="7620000" cy="1066800"/>
          </a:xfrm>
          <a:prstGeom prst="rect">
            <a:avLst/>
          </a:prstGeom>
          <a:noFill/>
          <a:ln w="9525">
            <a:noFill/>
            <a:miter lim="800000"/>
            <a:headEnd/>
            <a:tailEnd/>
          </a:ln>
        </p:spPr>
        <p:txBody>
          <a:bodyPr vert="horz" wrap="square" lIns="91429" tIns="45714" rIns="91429" bIns="45714" numCol="1" anchor="b" anchorCtr="0" compatLnSpc="1">
            <a:prstTxWarp prst="textNoShape">
              <a:avLst/>
            </a:prstTxWarp>
          </a:bodyPr>
          <a:lstStyle/>
          <a:p>
            <a:pPr lvl="0"/>
            <a:r>
              <a:rPr lang="en-US" smtClean="0"/>
              <a:t>Click to edit Master title style</a:t>
            </a:r>
          </a:p>
        </p:txBody>
      </p:sp>
      <p:pic>
        <p:nvPicPr>
          <p:cNvPr id="1033" name="Picture 9" descr="NPlogoLLP_KO_yellow"/>
          <p:cNvPicPr>
            <a:picLocks noChangeAspect="1" noChangeArrowheads="1"/>
          </p:cNvPicPr>
          <p:nvPr/>
        </p:nvPicPr>
        <p:blipFill>
          <a:blip r:embed="rId13"/>
          <a:srcRect/>
          <a:stretch>
            <a:fillRect/>
          </a:stretch>
        </p:blipFill>
        <p:spPr bwMode="auto">
          <a:xfrm>
            <a:off x="7315200" y="6477000"/>
            <a:ext cx="1676400" cy="331788"/>
          </a:xfrm>
          <a:prstGeom prst="rect">
            <a:avLst/>
          </a:prstGeom>
          <a:noFill/>
          <a:ln w="9525">
            <a:noFill/>
            <a:miter lim="800000"/>
            <a:headEnd/>
            <a:tailEnd/>
          </a:ln>
        </p:spPr>
      </p:pic>
      <p:pic>
        <p:nvPicPr>
          <p:cNvPr id="1034" name="Picture 10" descr="header_capito2"/>
          <p:cNvPicPr>
            <a:picLocks noChangeAspect="1" noChangeArrowheads="1"/>
          </p:cNvPicPr>
          <p:nvPr userDrawn="1"/>
        </p:nvPicPr>
        <p:blipFill>
          <a:blip r:embed="rId14"/>
          <a:srcRect r="49001"/>
          <a:stretch>
            <a:fillRect/>
          </a:stretch>
        </p:blipFill>
        <p:spPr bwMode="auto">
          <a:xfrm>
            <a:off x="685800" y="6372225"/>
            <a:ext cx="1981200" cy="4857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47"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Lst>
  <p:txStyles>
    <p:titleStyle>
      <a:lvl1pPr algn="l" rtl="0" eaLnBrk="0" fontAlgn="base" hangingPunct="0">
        <a:spcBef>
          <a:spcPct val="0"/>
        </a:spcBef>
        <a:spcAft>
          <a:spcPct val="0"/>
        </a:spcAft>
        <a:defRPr sz="2600">
          <a:solidFill>
            <a:schemeClr val="bg1"/>
          </a:solidFill>
          <a:latin typeface="+mj-lt"/>
          <a:ea typeface="+mj-ea"/>
          <a:cs typeface="+mj-cs"/>
        </a:defRPr>
      </a:lvl1pPr>
      <a:lvl2pPr algn="l" rtl="0" eaLnBrk="0" fontAlgn="base" hangingPunct="0">
        <a:spcBef>
          <a:spcPct val="0"/>
        </a:spcBef>
        <a:spcAft>
          <a:spcPct val="0"/>
        </a:spcAft>
        <a:defRPr sz="2600">
          <a:solidFill>
            <a:schemeClr val="bg1"/>
          </a:solidFill>
          <a:latin typeface="ZapfHumnst BT" pitchFamily="34" charset="0"/>
          <a:cs typeface="Arial" charset="0"/>
        </a:defRPr>
      </a:lvl2pPr>
      <a:lvl3pPr algn="l" rtl="0" eaLnBrk="0" fontAlgn="base" hangingPunct="0">
        <a:spcBef>
          <a:spcPct val="0"/>
        </a:spcBef>
        <a:spcAft>
          <a:spcPct val="0"/>
        </a:spcAft>
        <a:defRPr sz="2600">
          <a:solidFill>
            <a:schemeClr val="bg1"/>
          </a:solidFill>
          <a:latin typeface="ZapfHumnst BT" pitchFamily="34" charset="0"/>
          <a:cs typeface="Arial" charset="0"/>
        </a:defRPr>
      </a:lvl3pPr>
      <a:lvl4pPr algn="l" rtl="0" eaLnBrk="0" fontAlgn="base" hangingPunct="0">
        <a:spcBef>
          <a:spcPct val="0"/>
        </a:spcBef>
        <a:spcAft>
          <a:spcPct val="0"/>
        </a:spcAft>
        <a:defRPr sz="2600">
          <a:solidFill>
            <a:schemeClr val="bg1"/>
          </a:solidFill>
          <a:latin typeface="ZapfHumnst BT" pitchFamily="34" charset="0"/>
          <a:cs typeface="Arial" charset="0"/>
        </a:defRPr>
      </a:lvl4pPr>
      <a:lvl5pPr algn="l" rtl="0" eaLnBrk="0" fontAlgn="base" hangingPunct="0">
        <a:spcBef>
          <a:spcPct val="0"/>
        </a:spcBef>
        <a:spcAft>
          <a:spcPct val="0"/>
        </a:spcAft>
        <a:defRPr sz="2600">
          <a:solidFill>
            <a:schemeClr val="bg1"/>
          </a:solidFill>
          <a:latin typeface="ZapfHumnst BT" pitchFamily="34" charset="0"/>
          <a:cs typeface="Arial" charset="0"/>
        </a:defRPr>
      </a:lvl5pPr>
      <a:lvl6pPr marL="457200" algn="l" rtl="0" fontAlgn="base">
        <a:spcBef>
          <a:spcPct val="0"/>
        </a:spcBef>
        <a:spcAft>
          <a:spcPct val="0"/>
        </a:spcAft>
        <a:defRPr sz="2600">
          <a:solidFill>
            <a:schemeClr val="bg1"/>
          </a:solidFill>
          <a:latin typeface="ZapfHumnst BT" pitchFamily="34" charset="0"/>
          <a:cs typeface="Arial" charset="0"/>
        </a:defRPr>
      </a:lvl6pPr>
      <a:lvl7pPr marL="914400" algn="l" rtl="0" fontAlgn="base">
        <a:spcBef>
          <a:spcPct val="0"/>
        </a:spcBef>
        <a:spcAft>
          <a:spcPct val="0"/>
        </a:spcAft>
        <a:defRPr sz="2600">
          <a:solidFill>
            <a:schemeClr val="bg1"/>
          </a:solidFill>
          <a:latin typeface="ZapfHumnst BT" pitchFamily="34" charset="0"/>
          <a:cs typeface="Arial" charset="0"/>
        </a:defRPr>
      </a:lvl7pPr>
      <a:lvl8pPr marL="1371600" algn="l" rtl="0" fontAlgn="base">
        <a:spcBef>
          <a:spcPct val="0"/>
        </a:spcBef>
        <a:spcAft>
          <a:spcPct val="0"/>
        </a:spcAft>
        <a:defRPr sz="2600">
          <a:solidFill>
            <a:schemeClr val="bg1"/>
          </a:solidFill>
          <a:latin typeface="ZapfHumnst BT" pitchFamily="34" charset="0"/>
          <a:cs typeface="Arial" charset="0"/>
        </a:defRPr>
      </a:lvl8pPr>
      <a:lvl9pPr marL="1828800" algn="l" rtl="0" fontAlgn="base">
        <a:spcBef>
          <a:spcPct val="0"/>
        </a:spcBef>
        <a:spcAft>
          <a:spcPct val="0"/>
        </a:spcAft>
        <a:defRPr sz="2600">
          <a:solidFill>
            <a:schemeClr val="bg1"/>
          </a:solidFill>
          <a:latin typeface="ZapfHumnst BT" pitchFamily="34" charset="0"/>
          <a:cs typeface="Arial" charset="0"/>
        </a:defRPr>
      </a:lvl9pPr>
    </p:titleStyle>
    <p:bodyStyle>
      <a:lvl1pPr marL="177800" indent="-177800" algn="l" rtl="0" eaLnBrk="0" fontAlgn="base" hangingPunct="0">
        <a:spcBef>
          <a:spcPct val="20000"/>
        </a:spcBef>
        <a:spcAft>
          <a:spcPct val="20000"/>
        </a:spcAft>
        <a:buChar char="•"/>
        <a:defRPr sz="2200">
          <a:solidFill>
            <a:srgbClr val="4D4D4D"/>
          </a:solidFill>
          <a:latin typeface="+mn-lt"/>
          <a:ea typeface="+mn-ea"/>
          <a:cs typeface="+mn-cs"/>
        </a:defRPr>
      </a:lvl1pPr>
      <a:lvl2pPr marL="457200" indent="-165100" algn="l" rtl="0" eaLnBrk="0" fontAlgn="base" hangingPunct="0">
        <a:spcBef>
          <a:spcPct val="20000"/>
        </a:spcBef>
        <a:spcAft>
          <a:spcPct val="20000"/>
        </a:spcAft>
        <a:buFont typeface="Arial" charset="0"/>
        <a:buChar char="›"/>
        <a:defRPr sz="2000">
          <a:solidFill>
            <a:srgbClr val="4D4D4D"/>
          </a:solidFill>
          <a:latin typeface="+mn-lt"/>
          <a:cs typeface="+mn-cs"/>
        </a:defRPr>
      </a:lvl2pPr>
      <a:lvl3pPr marL="727075" indent="-155575" algn="l" rtl="0" eaLnBrk="0" fontAlgn="base" hangingPunct="0">
        <a:spcBef>
          <a:spcPct val="20000"/>
        </a:spcBef>
        <a:spcAft>
          <a:spcPct val="20000"/>
        </a:spcAft>
        <a:buSzPct val="80000"/>
        <a:buFont typeface="Arial" charset="0"/>
        <a:buChar char="–"/>
        <a:defRPr sz="2000">
          <a:solidFill>
            <a:srgbClr val="4D4D4D"/>
          </a:solidFill>
          <a:latin typeface="+mn-lt"/>
          <a:cs typeface="+mn-cs"/>
        </a:defRPr>
      </a:lvl3pPr>
      <a:lvl4pPr marL="990600" indent="-149225" algn="l" rtl="0" eaLnBrk="0" fontAlgn="base" hangingPunct="0">
        <a:spcBef>
          <a:spcPct val="20000"/>
        </a:spcBef>
        <a:spcAft>
          <a:spcPct val="20000"/>
        </a:spcAft>
        <a:buSzPct val="80000"/>
        <a:buChar char="•"/>
        <a:defRPr sz="2000">
          <a:solidFill>
            <a:srgbClr val="4D4D4D"/>
          </a:solidFill>
          <a:latin typeface="+mn-lt"/>
          <a:cs typeface="+mn-cs"/>
        </a:defRPr>
      </a:lvl4pPr>
      <a:lvl5pPr marL="2547938" indent="-1443038" algn="l" rtl="0" eaLnBrk="0" fontAlgn="base" hangingPunct="0">
        <a:spcBef>
          <a:spcPct val="20000"/>
        </a:spcBef>
        <a:spcAft>
          <a:spcPct val="0"/>
        </a:spcAft>
        <a:defRPr sz="1000">
          <a:solidFill>
            <a:schemeClr val="tx1"/>
          </a:solidFill>
          <a:latin typeface="Garamond" pitchFamily="18" charset="0"/>
          <a:cs typeface="+mn-cs"/>
        </a:defRPr>
      </a:lvl5pPr>
      <a:lvl6pPr marL="3005138" indent="-1443038" algn="l" rtl="0" fontAlgn="base">
        <a:spcBef>
          <a:spcPct val="20000"/>
        </a:spcBef>
        <a:spcAft>
          <a:spcPct val="0"/>
        </a:spcAft>
        <a:defRPr sz="1000">
          <a:solidFill>
            <a:schemeClr val="tx1"/>
          </a:solidFill>
          <a:latin typeface="Garamond" pitchFamily="18" charset="0"/>
          <a:cs typeface="+mn-cs"/>
        </a:defRPr>
      </a:lvl6pPr>
      <a:lvl7pPr marL="3462338" indent="-1443038" algn="l" rtl="0" fontAlgn="base">
        <a:spcBef>
          <a:spcPct val="20000"/>
        </a:spcBef>
        <a:spcAft>
          <a:spcPct val="0"/>
        </a:spcAft>
        <a:defRPr sz="1000">
          <a:solidFill>
            <a:schemeClr val="tx1"/>
          </a:solidFill>
          <a:latin typeface="Garamond" pitchFamily="18" charset="0"/>
          <a:cs typeface="+mn-cs"/>
        </a:defRPr>
      </a:lvl7pPr>
      <a:lvl8pPr marL="3919538" indent="-1443038" algn="l" rtl="0" fontAlgn="base">
        <a:spcBef>
          <a:spcPct val="20000"/>
        </a:spcBef>
        <a:spcAft>
          <a:spcPct val="0"/>
        </a:spcAft>
        <a:defRPr sz="1000">
          <a:solidFill>
            <a:schemeClr val="tx1"/>
          </a:solidFill>
          <a:latin typeface="Garamond" pitchFamily="18" charset="0"/>
          <a:cs typeface="+mn-cs"/>
        </a:defRPr>
      </a:lvl8pPr>
      <a:lvl9pPr marL="4376738" indent="-1443038" algn="l" rtl="0" fontAlgn="base">
        <a:spcBef>
          <a:spcPct val="20000"/>
        </a:spcBef>
        <a:spcAft>
          <a:spcPct val="0"/>
        </a:spcAft>
        <a:defRPr sz="1000">
          <a:solidFill>
            <a:schemeClr val="tx1"/>
          </a:solidFill>
          <a:latin typeface="Garamond" pitchFamily="18" charset="0"/>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6082" name="Rectangle 2"/>
          <p:cNvSpPr>
            <a:spLocks noChangeArrowheads="1"/>
          </p:cNvSpPr>
          <p:nvPr/>
        </p:nvSpPr>
        <p:spPr bwMode="auto">
          <a:xfrm>
            <a:off x="0" y="0"/>
            <a:ext cx="9140825" cy="1298575"/>
          </a:xfrm>
          <a:prstGeom prst="rect">
            <a:avLst/>
          </a:prstGeom>
          <a:gradFill rotWithShape="1">
            <a:gsLst>
              <a:gs pos="0">
                <a:srgbClr val="007534"/>
              </a:gs>
              <a:gs pos="100000">
                <a:srgbClr val="0CA948"/>
              </a:gs>
            </a:gsLst>
            <a:lin ang="18900000" scaled="1"/>
          </a:gradFill>
          <a:ln w="9525">
            <a:noFill/>
            <a:miter lim="800000"/>
            <a:headEnd/>
            <a:tailEnd/>
          </a:ln>
          <a:effectLst/>
        </p:spPr>
        <p:txBody>
          <a:bodyPr wrap="none" anchor="ctr"/>
          <a:lstStyle/>
          <a:p>
            <a:pPr>
              <a:defRPr/>
            </a:pPr>
            <a:endParaRPr lang="en-US">
              <a:cs typeface="+mn-cs"/>
            </a:endParaRPr>
          </a:p>
        </p:txBody>
      </p:sp>
      <p:sp>
        <p:nvSpPr>
          <p:cNvPr id="46083" name="Rectangle 3"/>
          <p:cNvSpPr>
            <a:spLocks noChangeArrowheads="1"/>
          </p:cNvSpPr>
          <p:nvPr/>
        </p:nvSpPr>
        <p:spPr bwMode="auto">
          <a:xfrm>
            <a:off x="0" y="6400800"/>
            <a:ext cx="9144000" cy="457200"/>
          </a:xfrm>
          <a:prstGeom prst="rect">
            <a:avLst/>
          </a:prstGeom>
          <a:solidFill>
            <a:srgbClr val="737373"/>
          </a:solidFill>
          <a:ln w="9525">
            <a:noFill/>
            <a:miter lim="800000"/>
            <a:headEnd/>
            <a:tailEnd/>
          </a:ln>
          <a:effectLst/>
        </p:spPr>
        <p:txBody>
          <a:bodyPr wrap="none" anchor="ctr"/>
          <a:lstStyle/>
          <a:p>
            <a:pPr algn="ctr">
              <a:defRPr/>
            </a:pPr>
            <a:endParaRPr lang="en-US">
              <a:cs typeface="+mn-cs"/>
            </a:endParaRPr>
          </a:p>
        </p:txBody>
      </p:sp>
      <p:sp>
        <p:nvSpPr>
          <p:cNvPr id="46084" name="Rectangle 4"/>
          <p:cNvSpPr>
            <a:spLocks noChangeArrowheads="1"/>
          </p:cNvSpPr>
          <p:nvPr/>
        </p:nvSpPr>
        <p:spPr bwMode="auto">
          <a:xfrm>
            <a:off x="182563" y="6535738"/>
            <a:ext cx="350837" cy="322262"/>
          </a:xfrm>
          <a:prstGeom prst="rect">
            <a:avLst/>
          </a:prstGeom>
          <a:noFill/>
          <a:ln w="9525">
            <a:noFill/>
            <a:miter lim="800000"/>
            <a:headEnd/>
            <a:tailEnd/>
          </a:ln>
          <a:effectLst/>
        </p:spPr>
        <p:txBody>
          <a:bodyPr/>
          <a:lstStyle/>
          <a:p>
            <a:pPr algn="ctr">
              <a:defRPr/>
            </a:pPr>
            <a:fld id="{D3018F3F-784C-48DB-BBD1-0541CA1C03BD}" type="slidenum">
              <a:rPr lang="en-US" sz="1000">
                <a:solidFill>
                  <a:schemeClr val="bg1"/>
                </a:solidFill>
                <a:latin typeface="ZapfHumnst BT" pitchFamily="34" charset="0"/>
                <a:cs typeface="+mn-cs"/>
              </a:rPr>
              <a:pPr algn="ctr">
                <a:defRPr/>
              </a:pPr>
              <a:t>‹#›</a:t>
            </a:fld>
            <a:endParaRPr lang="en-US" sz="1000">
              <a:solidFill>
                <a:schemeClr val="bg1"/>
              </a:solidFill>
              <a:latin typeface="ZapfHumnst BT" pitchFamily="34" charset="0"/>
              <a:cs typeface="+mn-cs"/>
            </a:endParaRPr>
          </a:p>
        </p:txBody>
      </p:sp>
      <p:sp>
        <p:nvSpPr>
          <p:cNvPr id="46085" name="Line 5"/>
          <p:cNvSpPr>
            <a:spLocks noChangeShapeType="1"/>
          </p:cNvSpPr>
          <p:nvPr/>
        </p:nvSpPr>
        <p:spPr bwMode="auto">
          <a:xfrm>
            <a:off x="685800" y="6400800"/>
            <a:ext cx="0" cy="457200"/>
          </a:xfrm>
          <a:prstGeom prst="line">
            <a:avLst/>
          </a:prstGeom>
          <a:noFill/>
          <a:ln w="28575">
            <a:solidFill>
              <a:schemeClr val="bg1"/>
            </a:solidFill>
            <a:round/>
            <a:headEnd/>
            <a:tailEnd/>
          </a:ln>
          <a:effectLst/>
        </p:spPr>
        <p:txBody>
          <a:bodyPr/>
          <a:lstStyle/>
          <a:p>
            <a:pPr>
              <a:defRPr/>
            </a:pPr>
            <a:endParaRPr lang="en-US">
              <a:cs typeface="+mn-cs"/>
            </a:endParaRPr>
          </a:p>
        </p:txBody>
      </p:sp>
      <p:sp>
        <p:nvSpPr>
          <p:cNvPr id="46086" name="Line 6"/>
          <p:cNvSpPr>
            <a:spLocks noChangeShapeType="1"/>
          </p:cNvSpPr>
          <p:nvPr/>
        </p:nvSpPr>
        <p:spPr bwMode="auto">
          <a:xfrm>
            <a:off x="685800" y="0"/>
            <a:ext cx="0" cy="1295400"/>
          </a:xfrm>
          <a:prstGeom prst="line">
            <a:avLst/>
          </a:prstGeom>
          <a:noFill/>
          <a:ln w="28575">
            <a:solidFill>
              <a:schemeClr val="bg1"/>
            </a:solidFill>
            <a:round/>
            <a:headEnd/>
            <a:tailEnd/>
          </a:ln>
          <a:effectLst/>
        </p:spPr>
        <p:txBody>
          <a:bodyPr/>
          <a:lstStyle/>
          <a:p>
            <a:pPr>
              <a:defRPr/>
            </a:pPr>
            <a:endParaRPr lang="en-US">
              <a:cs typeface="+mn-cs"/>
            </a:endParaRPr>
          </a:p>
        </p:txBody>
      </p:sp>
      <p:sp>
        <p:nvSpPr>
          <p:cNvPr id="2055" name="Rectangle 7"/>
          <p:cNvSpPr>
            <a:spLocks noGrp="1" noChangeArrowheads="1"/>
          </p:cNvSpPr>
          <p:nvPr>
            <p:ph type="body" idx="1"/>
          </p:nvPr>
        </p:nvSpPr>
        <p:spPr bwMode="auto">
          <a:xfrm>
            <a:off x="990600" y="1524000"/>
            <a:ext cx="7605713" cy="4572000"/>
          </a:xfrm>
          <a:prstGeom prst="rect">
            <a:avLst/>
          </a:prstGeom>
          <a:noFill/>
          <a:ln w="9525">
            <a:noFill/>
            <a:miter lim="800000"/>
            <a:headEnd/>
            <a:tailEnd/>
          </a:ln>
        </p:spPr>
        <p:txBody>
          <a:bodyPr vert="horz" wrap="square" lIns="91429" tIns="45714" rIns="91429" bIns="45714"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2056" name="Rectangle 8"/>
          <p:cNvSpPr>
            <a:spLocks noGrp="1" noChangeArrowheads="1"/>
          </p:cNvSpPr>
          <p:nvPr>
            <p:ph type="title"/>
          </p:nvPr>
        </p:nvSpPr>
        <p:spPr bwMode="auto">
          <a:xfrm>
            <a:off x="990600" y="152400"/>
            <a:ext cx="7620000" cy="1066800"/>
          </a:xfrm>
          <a:prstGeom prst="rect">
            <a:avLst/>
          </a:prstGeom>
          <a:noFill/>
          <a:ln w="9525">
            <a:noFill/>
            <a:miter lim="800000"/>
            <a:headEnd/>
            <a:tailEnd/>
          </a:ln>
        </p:spPr>
        <p:txBody>
          <a:bodyPr vert="horz" wrap="square" lIns="91429" tIns="45714" rIns="91429" bIns="45714" numCol="1" anchor="b" anchorCtr="0" compatLnSpc="1">
            <a:prstTxWarp prst="textNoShape">
              <a:avLst/>
            </a:prstTxWarp>
          </a:bodyPr>
          <a:lstStyle/>
          <a:p>
            <a:pPr lvl="0"/>
            <a:r>
              <a:rPr lang="en-US" smtClean="0"/>
              <a:t>Click to edit Master title style</a:t>
            </a:r>
          </a:p>
        </p:txBody>
      </p:sp>
      <p:pic>
        <p:nvPicPr>
          <p:cNvPr id="2057" name="Picture 9" descr="NPlogoLLP_KO_yellow"/>
          <p:cNvPicPr>
            <a:picLocks noChangeAspect="1" noChangeArrowheads="1"/>
          </p:cNvPicPr>
          <p:nvPr/>
        </p:nvPicPr>
        <p:blipFill>
          <a:blip r:embed="rId13"/>
          <a:srcRect/>
          <a:stretch>
            <a:fillRect/>
          </a:stretch>
        </p:blipFill>
        <p:spPr bwMode="auto">
          <a:xfrm>
            <a:off x="7315200" y="6477000"/>
            <a:ext cx="1676400" cy="33178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48"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txStyles>
    <p:titleStyle>
      <a:lvl1pPr algn="l" rtl="0" eaLnBrk="0" fontAlgn="base" hangingPunct="0">
        <a:spcBef>
          <a:spcPct val="0"/>
        </a:spcBef>
        <a:spcAft>
          <a:spcPct val="0"/>
        </a:spcAft>
        <a:defRPr sz="3200">
          <a:solidFill>
            <a:schemeClr val="bg1"/>
          </a:solidFill>
          <a:latin typeface="+mj-lt"/>
          <a:ea typeface="+mj-ea"/>
          <a:cs typeface="+mj-cs"/>
        </a:defRPr>
      </a:lvl1pPr>
      <a:lvl2pPr algn="l" rtl="0" eaLnBrk="0" fontAlgn="base" hangingPunct="0">
        <a:spcBef>
          <a:spcPct val="0"/>
        </a:spcBef>
        <a:spcAft>
          <a:spcPct val="0"/>
        </a:spcAft>
        <a:defRPr sz="3200">
          <a:solidFill>
            <a:schemeClr val="bg1"/>
          </a:solidFill>
          <a:latin typeface="ZapfHumnst BT" pitchFamily="34" charset="0"/>
          <a:cs typeface="Arial" charset="0"/>
        </a:defRPr>
      </a:lvl2pPr>
      <a:lvl3pPr algn="l" rtl="0" eaLnBrk="0" fontAlgn="base" hangingPunct="0">
        <a:spcBef>
          <a:spcPct val="0"/>
        </a:spcBef>
        <a:spcAft>
          <a:spcPct val="0"/>
        </a:spcAft>
        <a:defRPr sz="3200">
          <a:solidFill>
            <a:schemeClr val="bg1"/>
          </a:solidFill>
          <a:latin typeface="ZapfHumnst BT" pitchFamily="34" charset="0"/>
          <a:cs typeface="Arial" charset="0"/>
        </a:defRPr>
      </a:lvl3pPr>
      <a:lvl4pPr algn="l" rtl="0" eaLnBrk="0" fontAlgn="base" hangingPunct="0">
        <a:spcBef>
          <a:spcPct val="0"/>
        </a:spcBef>
        <a:spcAft>
          <a:spcPct val="0"/>
        </a:spcAft>
        <a:defRPr sz="3200">
          <a:solidFill>
            <a:schemeClr val="bg1"/>
          </a:solidFill>
          <a:latin typeface="ZapfHumnst BT" pitchFamily="34" charset="0"/>
          <a:cs typeface="Arial" charset="0"/>
        </a:defRPr>
      </a:lvl4pPr>
      <a:lvl5pPr algn="l" rtl="0" eaLnBrk="0" fontAlgn="base" hangingPunct="0">
        <a:spcBef>
          <a:spcPct val="0"/>
        </a:spcBef>
        <a:spcAft>
          <a:spcPct val="0"/>
        </a:spcAft>
        <a:defRPr sz="3200">
          <a:solidFill>
            <a:schemeClr val="bg1"/>
          </a:solidFill>
          <a:latin typeface="ZapfHumnst BT" pitchFamily="34" charset="0"/>
          <a:cs typeface="Arial" charset="0"/>
        </a:defRPr>
      </a:lvl5pPr>
      <a:lvl6pPr marL="457200" algn="l" rtl="0" fontAlgn="base">
        <a:spcBef>
          <a:spcPct val="0"/>
        </a:spcBef>
        <a:spcAft>
          <a:spcPct val="0"/>
        </a:spcAft>
        <a:defRPr sz="3200">
          <a:solidFill>
            <a:schemeClr val="bg1"/>
          </a:solidFill>
          <a:latin typeface="ZapfHumnst BT" pitchFamily="34" charset="0"/>
          <a:cs typeface="Arial" charset="0"/>
        </a:defRPr>
      </a:lvl6pPr>
      <a:lvl7pPr marL="914400" algn="l" rtl="0" fontAlgn="base">
        <a:spcBef>
          <a:spcPct val="0"/>
        </a:spcBef>
        <a:spcAft>
          <a:spcPct val="0"/>
        </a:spcAft>
        <a:defRPr sz="3200">
          <a:solidFill>
            <a:schemeClr val="bg1"/>
          </a:solidFill>
          <a:latin typeface="ZapfHumnst BT" pitchFamily="34" charset="0"/>
          <a:cs typeface="Arial" charset="0"/>
        </a:defRPr>
      </a:lvl7pPr>
      <a:lvl8pPr marL="1371600" algn="l" rtl="0" fontAlgn="base">
        <a:spcBef>
          <a:spcPct val="0"/>
        </a:spcBef>
        <a:spcAft>
          <a:spcPct val="0"/>
        </a:spcAft>
        <a:defRPr sz="3200">
          <a:solidFill>
            <a:schemeClr val="bg1"/>
          </a:solidFill>
          <a:latin typeface="ZapfHumnst BT" pitchFamily="34" charset="0"/>
          <a:cs typeface="Arial" charset="0"/>
        </a:defRPr>
      </a:lvl8pPr>
      <a:lvl9pPr marL="1828800" algn="l" rtl="0" fontAlgn="base">
        <a:spcBef>
          <a:spcPct val="0"/>
        </a:spcBef>
        <a:spcAft>
          <a:spcPct val="0"/>
        </a:spcAft>
        <a:defRPr sz="3200">
          <a:solidFill>
            <a:schemeClr val="bg1"/>
          </a:solidFill>
          <a:latin typeface="ZapfHumnst BT" pitchFamily="34" charset="0"/>
          <a:cs typeface="Arial" charset="0"/>
        </a:defRPr>
      </a:lvl9pPr>
    </p:titleStyle>
    <p:bodyStyle>
      <a:lvl1pPr marL="177800" indent="-177800" algn="l" rtl="0" eaLnBrk="0" fontAlgn="base" hangingPunct="0">
        <a:spcBef>
          <a:spcPct val="20000"/>
        </a:spcBef>
        <a:spcAft>
          <a:spcPct val="20000"/>
        </a:spcAft>
        <a:buChar char="•"/>
        <a:defRPr sz="2200">
          <a:solidFill>
            <a:srgbClr val="4D4D4D"/>
          </a:solidFill>
          <a:latin typeface="+mn-lt"/>
          <a:ea typeface="+mn-ea"/>
          <a:cs typeface="+mn-cs"/>
        </a:defRPr>
      </a:lvl1pPr>
      <a:lvl2pPr marL="457200" indent="-165100" algn="l" rtl="0" eaLnBrk="0" fontAlgn="base" hangingPunct="0">
        <a:spcBef>
          <a:spcPct val="20000"/>
        </a:spcBef>
        <a:spcAft>
          <a:spcPct val="20000"/>
        </a:spcAft>
        <a:buFont typeface="Arial" charset="0"/>
        <a:buChar char="›"/>
        <a:defRPr sz="2000">
          <a:solidFill>
            <a:srgbClr val="4D4D4D"/>
          </a:solidFill>
          <a:latin typeface="+mn-lt"/>
          <a:cs typeface="+mn-cs"/>
        </a:defRPr>
      </a:lvl2pPr>
      <a:lvl3pPr marL="727075" indent="-155575" algn="l" rtl="0" eaLnBrk="0" fontAlgn="base" hangingPunct="0">
        <a:spcBef>
          <a:spcPct val="20000"/>
        </a:spcBef>
        <a:spcAft>
          <a:spcPct val="20000"/>
        </a:spcAft>
        <a:buSzPct val="80000"/>
        <a:buFont typeface="Arial" charset="0"/>
        <a:buChar char="–"/>
        <a:defRPr sz="2000">
          <a:solidFill>
            <a:srgbClr val="4D4D4D"/>
          </a:solidFill>
          <a:latin typeface="+mn-lt"/>
          <a:cs typeface="+mn-cs"/>
        </a:defRPr>
      </a:lvl3pPr>
      <a:lvl4pPr marL="990600" indent="-149225" algn="l" rtl="0" eaLnBrk="0" fontAlgn="base" hangingPunct="0">
        <a:spcBef>
          <a:spcPct val="20000"/>
        </a:spcBef>
        <a:spcAft>
          <a:spcPct val="20000"/>
        </a:spcAft>
        <a:buSzPct val="80000"/>
        <a:buChar char="•"/>
        <a:defRPr sz="2000">
          <a:solidFill>
            <a:srgbClr val="4D4D4D"/>
          </a:solidFill>
          <a:latin typeface="+mn-lt"/>
          <a:cs typeface="+mn-cs"/>
        </a:defRPr>
      </a:lvl4pPr>
      <a:lvl5pPr marL="2547938" indent="-1443038" algn="l" rtl="0" eaLnBrk="0" fontAlgn="base" hangingPunct="0">
        <a:spcBef>
          <a:spcPct val="20000"/>
        </a:spcBef>
        <a:spcAft>
          <a:spcPct val="0"/>
        </a:spcAft>
        <a:defRPr sz="1000">
          <a:solidFill>
            <a:schemeClr val="tx1"/>
          </a:solidFill>
          <a:latin typeface="Garamond" pitchFamily="18" charset="0"/>
          <a:cs typeface="+mn-cs"/>
        </a:defRPr>
      </a:lvl5pPr>
      <a:lvl6pPr marL="3005138" indent="-1443038" algn="l" rtl="0" fontAlgn="base">
        <a:spcBef>
          <a:spcPct val="20000"/>
        </a:spcBef>
        <a:spcAft>
          <a:spcPct val="0"/>
        </a:spcAft>
        <a:defRPr sz="1000">
          <a:solidFill>
            <a:schemeClr val="tx1"/>
          </a:solidFill>
          <a:latin typeface="Garamond" pitchFamily="18" charset="0"/>
          <a:cs typeface="+mn-cs"/>
        </a:defRPr>
      </a:lvl6pPr>
      <a:lvl7pPr marL="3462338" indent="-1443038" algn="l" rtl="0" fontAlgn="base">
        <a:spcBef>
          <a:spcPct val="20000"/>
        </a:spcBef>
        <a:spcAft>
          <a:spcPct val="0"/>
        </a:spcAft>
        <a:defRPr sz="1000">
          <a:solidFill>
            <a:schemeClr val="tx1"/>
          </a:solidFill>
          <a:latin typeface="Garamond" pitchFamily="18" charset="0"/>
          <a:cs typeface="+mn-cs"/>
        </a:defRPr>
      </a:lvl7pPr>
      <a:lvl8pPr marL="3919538" indent="-1443038" algn="l" rtl="0" fontAlgn="base">
        <a:spcBef>
          <a:spcPct val="20000"/>
        </a:spcBef>
        <a:spcAft>
          <a:spcPct val="0"/>
        </a:spcAft>
        <a:defRPr sz="1000">
          <a:solidFill>
            <a:schemeClr val="tx1"/>
          </a:solidFill>
          <a:latin typeface="Garamond" pitchFamily="18" charset="0"/>
          <a:cs typeface="+mn-cs"/>
        </a:defRPr>
      </a:lvl8pPr>
      <a:lvl9pPr marL="4376738" indent="-1443038" algn="l" rtl="0" fontAlgn="base">
        <a:spcBef>
          <a:spcPct val="20000"/>
        </a:spcBef>
        <a:spcAft>
          <a:spcPct val="0"/>
        </a:spcAft>
        <a:defRPr sz="1000">
          <a:solidFill>
            <a:schemeClr val="tx1"/>
          </a:solidFill>
          <a:latin typeface="Garamond" pitchFamily="18" charset="0"/>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737373"/>
        </a:solidFill>
        <a:effectLst/>
      </p:bgPr>
    </p:bg>
    <p:spTree>
      <p:nvGrpSpPr>
        <p:cNvPr id="1" name=""/>
        <p:cNvGrpSpPr/>
        <p:nvPr/>
      </p:nvGrpSpPr>
      <p:grpSpPr>
        <a:xfrm>
          <a:off x="0" y="0"/>
          <a:ext cx="0" cy="0"/>
          <a:chOff x="0" y="0"/>
          <a:chExt cx="0" cy="0"/>
        </a:xfrm>
      </p:grpSpPr>
      <p:sp>
        <p:nvSpPr>
          <p:cNvPr id="48130" name="Rectangle 2"/>
          <p:cNvSpPr>
            <a:spLocks noChangeArrowheads="1"/>
          </p:cNvSpPr>
          <p:nvPr/>
        </p:nvSpPr>
        <p:spPr bwMode="auto">
          <a:xfrm>
            <a:off x="0" y="0"/>
            <a:ext cx="9144000" cy="6858000"/>
          </a:xfrm>
          <a:prstGeom prst="rect">
            <a:avLst/>
          </a:prstGeom>
          <a:solidFill>
            <a:srgbClr val="737373"/>
          </a:solidFill>
          <a:ln w="9525">
            <a:noFill/>
            <a:miter lim="800000"/>
            <a:headEnd/>
            <a:tailEnd/>
          </a:ln>
          <a:effectLst/>
        </p:spPr>
        <p:txBody>
          <a:bodyPr wrap="none" anchor="ctr"/>
          <a:lstStyle/>
          <a:p>
            <a:pPr>
              <a:defRPr/>
            </a:pPr>
            <a:endParaRPr lang="en-US">
              <a:cs typeface="+mn-cs"/>
            </a:endParaRPr>
          </a:p>
        </p:txBody>
      </p:sp>
      <p:sp>
        <p:nvSpPr>
          <p:cNvPr id="48131" name="Text Box 3"/>
          <p:cNvSpPr txBox="1">
            <a:spLocks noChangeArrowheads="1"/>
          </p:cNvSpPr>
          <p:nvPr/>
        </p:nvSpPr>
        <p:spPr bwMode="auto">
          <a:xfrm>
            <a:off x="0" y="4800600"/>
            <a:ext cx="9144000" cy="1096963"/>
          </a:xfrm>
          <a:prstGeom prst="rect">
            <a:avLst/>
          </a:prstGeom>
          <a:noFill/>
          <a:ln w="9525">
            <a:noFill/>
            <a:miter lim="800000"/>
            <a:headEnd/>
            <a:tailEnd/>
          </a:ln>
          <a:effectLst/>
        </p:spPr>
        <p:txBody>
          <a:bodyPr>
            <a:spAutoFit/>
          </a:bodyPr>
          <a:lstStyle/>
          <a:p>
            <a:pPr algn="ctr">
              <a:defRPr/>
            </a:pPr>
            <a:endParaRPr lang="en-US" sz="1200">
              <a:solidFill>
                <a:schemeClr val="bg1"/>
              </a:solidFill>
              <a:cs typeface="+mn-cs"/>
            </a:endParaRPr>
          </a:p>
          <a:p>
            <a:pPr algn="ctr">
              <a:defRPr/>
            </a:pPr>
            <a:r>
              <a:rPr lang="en-US" sz="1200">
                <a:solidFill>
                  <a:schemeClr val="bg1"/>
                </a:solidFill>
                <a:cs typeface="+mn-cs"/>
              </a:rPr>
              <a:t>This presentation may be considered advertising under certain rules of professional conduct. </a:t>
            </a:r>
            <a:br>
              <a:rPr lang="en-US" sz="1200">
                <a:solidFill>
                  <a:schemeClr val="bg1"/>
                </a:solidFill>
                <a:cs typeface="+mn-cs"/>
              </a:rPr>
            </a:br>
            <a:r>
              <a:rPr lang="en-US" sz="1200">
                <a:solidFill>
                  <a:schemeClr val="bg1"/>
                </a:solidFill>
                <a:cs typeface="+mn-cs"/>
              </a:rPr>
              <a:t>The content should not be construed as legal advice, and readers should not act upon information in this </a:t>
            </a:r>
            <a:br>
              <a:rPr lang="en-US" sz="1200">
                <a:solidFill>
                  <a:schemeClr val="bg1"/>
                </a:solidFill>
                <a:cs typeface="+mn-cs"/>
              </a:rPr>
            </a:br>
            <a:r>
              <a:rPr lang="en-US" sz="1200">
                <a:solidFill>
                  <a:schemeClr val="bg1"/>
                </a:solidFill>
                <a:cs typeface="+mn-cs"/>
              </a:rPr>
              <a:t>publication without professional counsel. Copyright © 2010 Nixon Peabody LLP. All rights reserved.</a:t>
            </a:r>
          </a:p>
          <a:p>
            <a:pPr algn="ctr">
              <a:spcBef>
                <a:spcPct val="50000"/>
              </a:spcBef>
              <a:defRPr/>
            </a:pPr>
            <a:endParaRPr lang="en-US" sz="1200">
              <a:cs typeface="+mn-cs"/>
            </a:endParaRPr>
          </a:p>
        </p:txBody>
      </p:sp>
      <p:pic>
        <p:nvPicPr>
          <p:cNvPr id="3076" name="Picture 4" descr="NPlogoLLP_KO_yellow"/>
          <p:cNvPicPr>
            <a:picLocks noChangeAspect="1" noChangeArrowheads="1"/>
          </p:cNvPicPr>
          <p:nvPr/>
        </p:nvPicPr>
        <p:blipFill>
          <a:blip r:embed="rId13"/>
          <a:srcRect/>
          <a:stretch>
            <a:fillRect/>
          </a:stretch>
        </p:blipFill>
        <p:spPr bwMode="auto">
          <a:xfrm>
            <a:off x="2243138" y="2819400"/>
            <a:ext cx="4876800" cy="9683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737373"/>
        </a:solidFill>
        <a:effectLst/>
      </p:bgPr>
    </p:bg>
    <p:spTree>
      <p:nvGrpSpPr>
        <p:cNvPr id="1" name=""/>
        <p:cNvGrpSpPr/>
        <p:nvPr/>
      </p:nvGrpSpPr>
      <p:grpSpPr>
        <a:xfrm>
          <a:off x="0" y="0"/>
          <a:ext cx="0" cy="0"/>
          <a:chOff x="0" y="0"/>
          <a:chExt cx="0" cy="0"/>
        </a:xfrm>
      </p:grpSpPr>
      <p:sp>
        <p:nvSpPr>
          <p:cNvPr id="49154" name="Rectangle 2"/>
          <p:cNvSpPr>
            <a:spLocks noChangeArrowheads="1"/>
          </p:cNvSpPr>
          <p:nvPr/>
        </p:nvSpPr>
        <p:spPr bwMode="auto">
          <a:xfrm>
            <a:off x="0" y="0"/>
            <a:ext cx="9144000" cy="6858000"/>
          </a:xfrm>
          <a:prstGeom prst="rect">
            <a:avLst/>
          </a:prstGeom>
          <a:solidFill>
            <a:srgbClr val="737373"/>
          </a:solidFill>
          <a:ln w="9525">
            <a:noFill/>
            <a:miter lim="800000"/>
            <a:headEnd/>
            <a:tailEnd/>
          </a:ln>
          <a:effectLst/>
        </p:spPr>
        <p:txBody>
          <a:bodyPr wrap="none" anchor="ctr"/>
          <a:lstStyle/>
          <a:p>
            <a:pPr>
              <a:defRPr/>
            </a:pPr>
            <a:endParaRPr lang="en-US">
              <a:cs typeface="+mn-cs"/>
            </a:endParaRPr>
          </a:p>
        </p:txBody>
      </p:sp>
      <p:pic>
        <p:nvPicPr>
          <p:cNvPr id="4099" name="Picture 3" descr="NPlogoLLP_KO_yellow"/>
          <p:cNvPicPr>
            <a:picLocks noChangeAspect="1" noChangeArrowheads="1"/>
          </p:cNvPicPr>
          <p:nvPr/>
        </p:nvPicPr>
        <p:blipFill>
          <a:blip r:embed="rId13"/>
          <a:srcRect/>
          <a:stretch>
            <a:fillRect/>
          </a:stretch>
        </p:blipFill>
        <p:spPr bwMode="auto">
          <a:xfrm>
            <a:off x="2243138" y="2819400"/>
            <a:ext cx="4876800" cy="9683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www.sxc.hu/browse.phtml?f=download&amp;id=187969"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8"/>
          <p:cNvSpPr>
            <a:spLocks noGrp="1" noChangeArrowheads="1"/>
          </p:cNvSpPr>
          <p:nvPr>
            <p:ph type="ctrTitle"/>
          </p:nvPr>
        </p:nvSpPr>
        <p:spPr/>
        <p:txBody>
          <a:bodyPr/>
          <a:lstStyle/>
          <a:p>
            <a:pPr eaLnBrk="1" hangingPunct="1"/>
            <a:r>
              <a:rPr lang="en-US" smtClean="0"/>
              <a:t>Fiduciary Standard Implications</a:t>
            </a:r>
            <a:br>
              <a:rPr lang="en-US" smtClean="0"/>
            </a:br>
            <a:r>
              <a:rPr lang="en-US" sz="1900" smtClean="0"/>
              <a:t>Regulatory Reform and Implications for the Municipal Bond Market</a:t>
            </a:r>
            <a:br>
              <a:rPr lang="en-US" sz="1900" smtClean="0"/>
            </a:br>
            <a:r>
              <a:rPr lang="en-US" sz="1900" smtClean="0"/>
              <a:t>Webinar Sponsored by the Regional Bond Dealers Association</a:t>
            </a:r>
            <a:br>
              <a:rPr lang="en-US" sz="1900" smtClean="0"/>
            </a:br>
            <a:r>
              <a:rPr lang="en-US" sz="1900" smtClean="0"/>
              <a:t>August 10, 2010</a:t>
            </a:r>
          </a:p>
        </p:txBody>
      </p:sp>
      <p:sp>
        <p:nvSpPr>
          <p:cNvPr id="7171" name="Rectangle 9"/>
          <p:cNvSpPr>
            <a:spLocks noGrp="1" noChangeArrowheads="1"/>
          </p:cNvSpPr>
          <p:nvPr>
            <p:ph type="subTitle" idx="1"/>
          </p:nvPr>
        </p:nvSpPr>
        <p:spPr/>
        <p:txBody>
          <a:bodyPr/>
          <a:lstStyle/>
          <a:p>
            <a:pPr eaLnBrk="1" hangingPunct="1"/>
            <a:endParaRPr lang="en-US" sz="1800" smtClean="0"/>
          </a:p>
          <a:p>
            <a:pPr eaLnBrk="1" hangingPunct="1"/>
            <a:r>
              <a:rPr lang="en-US" smtClean="0"/>
              <a:t>William Daly, Regional Bond Dealers Association</a:t>
            </a:r>
            <a:br>
              <a:rPr lang="en-US" smtClean="0"/>
            </a:br>
            <a:endParaRPr lang="en-US" smtClean="0"/>
          </a:p>
          <a:p>
            <a:pPr eaLnBrk="1" hangingPunct="1"/>
            <a:r>
              <a:rPr lang="en-US" smtClean="0"/>
              <a:t>Elizabeth M. Columbo, Nixon Peabody LLP</a:t>
            </a:r>
            <a:br>
              <a:rPr lang="en-US" smtClean="0"/>
            </a:br>
            <a:endParaRPr lang="en-US" smtClean="0"/>
          </a:p>
          <a:p>
            <a:pPr eaLnBrk="1" hangingPunct="1"/>
            <a:endParaRPr lang="en-US" sz="1800" smtClean="0"/>
          </a:p>
        </p:txBody>
      </p:sp>
      <p:sp>
        <p:nvSpPr>
          <p:cNvPr id="7172" name="Rectangle 5"/>
          <p:cNvSpPr>
            <a:spLocks noChangeArrowheads="1"/>
          </p:cNvSpPr>
          <p:nvPr/>
        </p:nvSpPr>
        <p:spPr bwMode="auto">
          <a:xfrm>
            <a:off x="1295400" y="3886200"/>
            <a:ext cx="6400800" cy="1752600"/>
          </a:xfrm>
          <a:prstGeom prst="rect">
            <a:avLst/>
          </a:prstGeom>
          <a:noFill/>
          <a:ln w="9525">
            <a:noFill/>
            <a:miter lim="800000"/>
            <a:headEnd/>
            <a:tailEnd/>
          </a:ln>
        </p:spPr>
        <p:txBody>
          <a:bodyPr/>
          <a:lstStyle/>
          <a:p>
            <a:pPr>
              <a:lnSpc>
                <a:spcPct val="80000"/>
              </a:lnSpc>
              <a:spcBef>
                <a:spcPct val="20000"/>
              </a:spcBef>
              <a:spcAft>
                <a:spcPct val="20000"/>
              </a:spcAft>
            </a:pPr>
            <a:endParaRPr lang="en-US">
              <a:solidFill>
                <a:schemeClr val="bg1"/>
              </a:solidFill>
              <a:latin typeface="ZapfHumnst BT" pitchFamily="34" charset="0"/>
            </a:endParaRPr>
          </a:p>
        </p:txBody>
      </p:sp>
      <p:pic>
        <p:nvPicPr>
          <p:cNvPr id="7173" name="Picture 14" descr="header_capito2"/>
          <p:cNvPicPr>
            <a:picLocks noChangeAspect="1" noChangeArrowheads="1"/>
          </p:cNvPicPr>
          <p:nvPr/>
        </p:nvPicPr>
        <p:blipFill>
          <a:blip r:embed="rId2"/>
          <a:srcRect r="49001"/>
          <a:stretch>
            <a:fillRect/>
          </a:stretch>
        </p:blipFill>
        <p:spPr bwMode="auto">
          <a:xfrm>
            <a:off x="609600" y="5770563"/>
            <a:ext cx="3657600" cy="896937"/>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smtClean="0"/>
              <a:t>SEC Study – Recent Developments (cont’d)</a:t>
            </a:r>
          </a:p>
        </p:txBody>
      </p:sp>
      <p:sp>
        <p:nvSpPr>
          <p:cNvPr id="16387" name="Rectangle 3"/>
          <p:cNvSpPr>
            <a:spLocks noGrp="1" noChangeArrowheads="1"/>
          </p:cNvSpPr>
          <p:nvPr>
            <p:ph type="body" idx="1"/>
          </p:nvPr>
        </p:nvSpPr>
        <p:spPr>
          <a:xfrm>
            <a:off x="3733800" y="1524000"/>
            <a:ext cx="4862513" cy="4572000"/>
          </a:xfrm>
        </p:spPr>
        <p:txBody>
          <a:bodyPr/>
          <a:lstStyle/>
          <a:p>
            <a:pPr eaLnBrk="1" hangingPunct="1"/>
            <a:r>
              <a:rPr lang="en-US" smtClean="0"/>
              <a:t>Public comment is requested on the following issues:</a:t>
            </a:r>
          </a:p>
          <a:p>
            <a:pPr lvl="1" eaLnBrk="1" hangingPunct="1"/>
            <a:r>
              <a:rPr lang="en-US" smtClean="0"/>
              <a:t>Potential additional costs to retail customers and impact on profitability of their investment decisions</a:t>
            </a:r>
          </a:p>
          <a:p>
            <a:pPr lvl="1" eaLnBrk="1" hangingPunct="1"/>
            <a:r>
              <a:rPr lang="en-US" smtClean="0"/>
              <a:t>Potential additional costs to brokers, dealers and investment advisers </a:t>
            </a:r>
          </a:p>
          <a:p>
            <a:pPr lvl="1" eaLnBrk="1" hangingPunct="1"/>
            <a:r>
              <a:rPr lang="en-US" smtClean="0"/>
              <a:t>Any other considerations the SEC should evaluate in determining whether to conduct a rulemaking</a:t>
            </a:r>
          </a:p>
        </p:txBody>
      </p:sp>
      <p:pic>
        <p:nvPicPr>
          <p:cNvPr id="16388" name="Picture 5" descr="7768577"/>
          <p:cNvPicPr>
            <a:picLocks noChangeAspect="1" noChangeArrowheads="1"/>
          </p:cNvPicPr>
          <p:nvPr/>
        </p:nvPicPr>
        <p:blipFill>
          <a:blip r:embed="rId2"/>
          <a:srcRect t="23000" b="1334"/>
          <a:stretch>
            <a:fillRect/>
          </a:stretch>
        </p:blipFill>
        <p:spPr bwMode="auto">
          <a:xfrm>
            <a:off x="685800" y="2133600"/>
            <a:ext cx="2697163" cy="2711450"/>
          </a:xfrm>
          <a:prstGeom prst="rect">
            <a:avLst/>
          </a:prstGeom>
          <a:noFill/>
          <a:ln w="2857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5"/>
          <p:cNvSpPr>
            <a:spLocks noGrp="1" noChangeArrowheads="1"/>
          </p:cNvSpPr>
          <p:nvPr>
            <p:ph type="title"/>
          </p:nvPr>
        </p:nvSpPr>
        <p:spPr/>
        <p:txBody>
          <a:bodyPr/>
          <a:lstStyle/>
          <a:p>
            <a:pPr eaLnBrk="1" hangingPunct="1"/>
            <a:r>
              <a:rPr lang="en-US" smtClean="0"/>
              <a:t>SEC Study – Recent Developments</a:t>
            </a:r>
          </a:p>
        </p:txBody>
      </p:sp>
      <p:sp>
        <p:nvSpPr>
          <p:cNvPr id="17411" name="Rectangle 6"/>
          <p:cNvSpPr>
            <a:spLocks noGrp="1" noChangeArrowheads="1"/>
          </p:cNvSpPr>
          <p:nvPr>
            <p:ph type="body" idx="1"/>
          </p:nvPr>
        </p:nvSpPr>
        <p:spPr>
          <a:xfrm>
            <a:off x="990600" y="1524000"/>
            <a:ext cx="4876800" cy="4572000"/>
          </a:xfrm>
        </p:spPr>
        <p:txBody>
          <a:bodyPr/>
          <a:lstStyle/>
          <a:p>
            <a:pPr eaLnBrk="1" hangingPunct="1"/>
            <a:r>
              <a:rPr lang="en-US" smtClean="0"/>
              <a:t>SEC Chairman Schapiro has stated that comments “that recognize the primary and central importance of investor protection, but offer suggestions on implementing fair and flexible regulation, will help us craft rules that increase investor confidence while preserving brokers' ability to offer a full spectrum of services.”</a:t>
            </a:r>
          </a:p>
          <a:p>
            <a:pPr eaLnBrk="1" hangingPunct="1"/>
            <a:r>
              <a:rPr lang="en-US" smtClean="0"/>
              <a:t>Comments will be accepted through August 30, 2010.</a:t>
            </a:r>
          </a:p>
          <a:p>
            <a:pPr eaLnBrk="1" hangingPunct="1"/>
            <a:endParaRPr lang="en-US" smtClean="0"/>
          </a:p>
        </p:txBody>
      </p:sp>
      <p:pic>
        <p:nvPicPr>
          <p:cNvPr id="17412" name="Picture 7" descr="Bankruptcy-AA00705"/>
          <p:cNvPicPr>
            <a:picLocks noChangeAspect="1" noChangeArrowheads="1"/>
          </p:cNvPicPr>
          <p:nvPr/>
        </p:nvPicPr>
        <p:blipFill>
          <a:blip r:embed="rId2"/>
          <a:srcRect/>
          <a:stretch>
            <a:fillRect/>
          </a:stretch>
        </p:blipFill>
        <p:spPr bwMode="auto">
          <a:xfrm>
            <a:off x="6172200" y="3429000"/>
            <a:ext cx="2590800" cy="2590800"/>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5"/>
          <p:cNvSpPr>
            <a:spLocks noGrp="1" noChangeArrowheads="1"/>
          </p:cNvSpPr>
          <p:nvPr>
            <p:ph type="title"/>
          </p:nvPr>
        </p:nvSpPr>
        <p:spPr/>
        <p:txBody>
          <a:bodyPr/>
          <a:lstStyle/>
          <a:p>
            <a:pPr eaLnBrk="1" hangingPunct="1"/>
            <a:r>
              <a:rPr lang="en-US" smtClean="0"/>
              <a:t>SEC Study – Recent Developments</a:t>
            </a:r>
          </a:p>
        </p:txBody>
      </p:sp>
      <p:sp>
        <p:nvSpPr>
          <p:cNvPr id="18435" name="Rectangle 6"/>
          <p:cNvSpPr>
            <a:spLocks noGrp="1" noChangeArrowheads="1"/>
          </p:cNvSpPr>
          <p:nvPr>
            <p:ph type="body" idx="1"/>
          </p:nvPr>
        </p:nvSpPr>
        <p:spPr>
          <a:xfrm>
            <a:off x="990600" y="1524000"/>
            <a:ext cx="4419600" cy="4572000"/>
          </a:xfrm>
        </p:spPr>
        <p:txBody>
          <a:bodyPr/>
          <a:lstStyle/>
          <a:p>
            <a:pPr eaLnBrk="1" hangingPunct="1">
              <a:lnSpc>
                <a:spcPct val="90000"/>
              </a:lnSpc>
            </a:pPr>
            <a:r>
              <a:rPr lang="en-US" smtClean="0"/>
              <a:t>The results of the SEC’s study due on or before </a:t>
            </a:r>
            <a:br>
              <a:rPr lang="en-US" smtClean="0"/>
            </a:br>
            <a:r>
              <a:rPr lang="en-US" smtClean="0"/>
              <a:t>January 21, 2011.</a:t>
            </a:r>
          </a:p>
          <a:p>
            <a:pPr eaLnBrk="1" hangingPunct="1">
              <a:lnSpc>
                <a:spcPct val="90000"/>
              </a:lnSpc>
            </a:pPr>
            <a:r>
              <a:rPr lang="en-US" smtClean="0"/>
              <a:t>SEC Chairman Schapiro has publicly stated that she favors a uniform fiduciary standard and that  “at the completion of this study, we will have the authority to write rules that would create a uniform standard of conduct for professionals who provide personalized investment advice to retail customers.”</a:t>
            </a:r>
          </a:p>
        </p:txBody>
      </p:sp>
      <p:pic>
        <p:nvPicPr>
          <p:cNvPr id="18436" name="Picture 7" descr="MP900443263[1]"/>
          <p:cNvPicPr>
            <a:picLocks noChangeAspect="1" noChangeArrowheads="1"/>
          </p:cNvPicPr>
          <p:nvPr/>
        </p:nvPicPr>
        <p:blipFill>
          <a:blip r:embed="rId2"/>
          <a:srcRect l="26530" r="10204"/>
          <a:stretch>
            <a:fillRect/>
          </a:stretch>
        </p:blipFill>
        <p:spPr bwMode="auto">
          <a:xfrm>
            <a:off x="5810250" y="1676400"/>
            <a:ext cx="2724150" cy="2743200"/>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smtClean="0"/>
              <a:t>Fiduciary Duty for Swap Dealers </a:t>
            </a:r>
          </a:p>
        </p:txBody>
      </p:sp>
      <p:sp>
        <p:nvSpPr>
          <p:cNvPr id="19459" name="Rectangle 3"/>
          <p:cNvSpPr>
            <a:spLocks noGrp="1" noChangeArrowheads="1"/>
          </p:cNvSpPr>
          <p:nvPr>
            <p:ph type="body" idx="1"/>
          </p:nvPr>
        </p:nvSpPr>
        <p:spPr>
          <a:xfrm>
            <a:off x="838200" y="1066800"/>
            <a:ext cx="5486400" cy="3886200"/>
          </a:xfrm>
        </p:spPr>
        <p:txBody>
          <a:bodyPr/>
          <a:lstStyle/>
          <a:p>
            <a:pPr marL="457200" lvl="2" indent="-228600" eaLnBrk="1" hangingPunct="1">
              <a:lnSpc>
                <a:spcPct val="90000"/>
              </a:lnSpc>
            </a:pPr>
            <a:endParaRPr lang="en-US" sz="2300" smtClean="0"/>
          </a:p>
          <a:p>
            <a:pPr marL="457200" lvl="2" indent="-228600" eaLnBrk="1" hangingPunct="1">
              <a:lnSpc>
                <a:spcPct val="90000"/>
              </a:lnSpc>
              <a:buFontTx/>
              <a:buChar char="•"/>
            </a:pPr>
            <a:r>
              <a:rPr lang="en-US" sz="2200" smtClean="0"/>
              <a:t>The Dodd-Frank Act establishes a higher standard of care for swap dealers who are dealings with “special entities”. </a:t>
            </a:r>
          </a:p>
          <a:p>
            <a:pPr marL="457200" lvl="2" indent="-228600" eaLnBrk="1" hangingPunct="1">
              <a:lnSpc>
                <a:spcPct val="90000"/>
              </a:lnSpc>
              <a:buFontTx/>
              <a:buChar char="•"/>
            </a:pPr>
            <a:r>
              <a:rPr lang="en-US" sz="2200" smtClean="0"/>
              <a:t>“Special Entities” include any federal agency, State, State agency, city, county, municipality, other political subdivision of a state, any employee benefit plan, any governmental plan, and any endowment.</a:t>
            </a:r>
          </a:p>
          <a:p>
            <a:pPr marL="457200" lvl="2" indent="-228600" eaLnBrk="1" hangingPunct="1">
              <a:lnSpc>
                <a:spcPct val="90000"/>
              </a:lnSpc>
              <a:buFont typeface="Arial" charset="0"/>
              <a:buNone/>
            </a:pPr>
            <a:endParaRPr lang="en-US" sz="2200" smtClean="0"/>
          </a:p>
        </p:txBody>
      </p:sp>
      <p:pic>
        <p:nvPicPr>
          <p:cNvPr id="19460" name="Picture 4" descr="Alt_Invest_Lit_Airport"/>
          <p:cNvPicPr>
            <a:picLocks noChangeAspect="1" noChangeArrowheads="1"/>
          </p:cNvPicPr>
          <p:nvPr/>
        </p:nvPicPr>
        <p:blipFill>
          <a:blip r:embed="rId2"/>
          <a:srcRect l="5849"/>
          <a:stretch>
            <a:fillRect/>
          </a:stretch>
        </p:blipFill>
        <p:spPr bwMode="auto">
          <a:xfrm>
            <a:off x="6096000" y="3352800"/>
            <a:ext cx="2689225" cy="2705100"/>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smtClean="0"/>
              <a:t>Swap Counterparty or Advisor?</a:t>
            </a:r>
          </a:p>
        </p:txBody>
      </p:sp>
      <p:sp>
        <p:nvSpPr>
          <p:cNvPr id="20483" name="Rectangle 3"/>
          <p:cNvSpPr>
            <a:spLocks noGrp="1" noChangeArrowheads="1"/>
          </p:cNvSpPr>
          <p:nvPr>
            <p:ph type="body" idx="1"/>
          </p:nvPr>
        </p:nvSpPr>
        <p:spPr>
          <a:xfrm>
            <a:off x="990600" y="1524000"/>
            <a:ext cx="4648200" cy="4572000"/>
          </a:xfrm>
        </p:spPr>
        <p:txBody>
          <a:bodyPr/>
          <a:lstStyle/>
          <a:p>
            <a:pPr eaLnBrk="1" hangingPunct="1"/>
            <a:r>
              <a:rPr lang="en-US" smtClean="0"/>
              <a:t>Threshold Question: Is a swap dealer acting solely as a counterparty or acting as an advisor and a counterparty to the special entity?</a:t>
            </a:r>
          </a:p>
          <a:p>
            <a:pPr eaLnBrk="1" hangingPunct="1"/>
            <a:r>
              <a:rPr lang="en-US" smtClean="0"/>
              <a:t>Before the initiation of any swap transaction, a swap dealer must disclose to the special entity in writing the capacity in which such swap dealer is acting.</a:t>
            </a:r>
          </a:p>
          <a:p>
            <a:pPr eaLnBrk="1" hangingPunct="1"/>
            <a:endParaRPr lang="en-US" smtClean="0"/>
          </a:p>
        </p:txBody>
      </p:sp>
      <p:pic>
        <p:nvPicPr>
          <p:cNvPr id="20484" name="Picture 4" descr="19216306"/>
          <p:cNvPicPr preferRelativeResize="0">
            <a:picLocks noChangeArrowheads="1"/>
          </p:cNvPicPr>
          <p:nvPr/>
        </p:nvPicPr>
        <p:blipFill>
          <a:blip r:embed="rId2"/>
          <a:srcRect l="26775" t="3209" r="11475" b="4053"/>
          <a:stretch>
            <a:fillRect/>
          </a:stretch>
        </p:blipFill>
        <p:spPr bwMode="auto">
          <a:xfrm>
            <a:off x="5943600" y="1600200"/>
            <a:ext cx="2720975" cy="2479675"/>
          </a:xfrm>
          <a:prstGeom prst="rect">
            <a:avLst/>
          </a:prstGeom>
          <a:noFill/>
          <a:ln w="2857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smtClean="0"/>
              <a:t>Acting Solely as Counterparty to Special Entity</a:t>
            </a:r>
          </a:p>
        </p:txBody>
      </p:sp>
      <p:sp>
        <p:nvSpPr>
          <p:cNvPr id="21507" name="Rectangle 3"/>
          <p:cNvSpPr>
            <a:spLocks noGrp="1" noChangeArrowheads="1"/>
          </p:cNvSpPr>
          <p:nvPr>
            <p:ph type="body" idx="1"/>
          </p:nvPr>
        </p:nvSpPr>
        <p:spPr>
          <a:xfrm>
            <a:off x="914400" y="1524000"/>
            <a:ext cx="7924800" cy="4724400"/>
          </a:xfrm>
        </p:spPr>
        <p:txBody>
          <a:bodyPr/>
          <a:lstStyle/>
          <a:p>
            <a:pPr marL="228600" indent="-228600" eaLnBrk="1" hangingPunct="1">
              <a:lnSpc>
                <a:spcPct val="80000"/>
              </a:lnSpc>
            </a:pPr>
            <a:r>
              <a:rPr lang="en-US" smtClean="0"/>
              <a:t>In addition to other business conduct requirements, a swap dealer must comply with any duty established by the CTFC or SEC to have a reasonable basis to believe that the special entity has an independent representative that:</a:t>
            </a:r>
          </a:p>
          <a:p>
            <a:pPr marL="228600" indent="-228600" eaLnBrk="1" hangingPunct="1">
              <a:lnSpc>
                <a:spcPct val="80000"/>
              </a:lnSpc>
              <a:buFontTx/>
              <a:buNone/>
            </a:pPr>
            <a:r>
              <a:rPr lang="en-US" sz="1800" smtClean="0"/>
              <a:t>	(1) has sufficient knowledge to evaluate the swap transaction and the risks;</a:t>
            </a:r>
          </a:p>
          <a:p>
            <a:pPr marL="228600" indent="-228600" eaLnBrk="1" hangingPunct="1">
              <a:lnSpc>
                <a:spcPct val="80000"/>
              </a:lnSpc>
              <a:buFontTx/>
              <a:buNone/>
            </a:pPr>
            <a:r>
              <a:rPr lang="en-US" sz="1800" smtClean="0"/>
              <a:t>	(2) is not subject to a statutory disqualification;</a:t>
            </a:r>
          </a:p>
          <a:p>
            <a:pPr marL="228600" indent="-228600" eaLnBrk="1" hangingPunct="1">
              <a:lnSpc>
                <a:spcPct val="80000"/>
              </a:lnSpc>
              <a:buFontTx/>
              <a:buNone/>
            </a:pPr>
            <a:r>
              <a:rPr lang="en-US" sz="1800" smtClean="0"/>
              <a:t>	(3) is independent of the swap dealer or major swap participant; </a:t>
            </a:r>
          </a:p>
          <a:p>
            <a:pPr marL="228600" indent="-228600" eaLnBrk="1" hangingPunct="1">
              <a:lnSpc>
                <a:spcPct val="80000"/>
              </a:lnSpc>
              <a:buFontTx/>
              <a:buNone/>
            </a:pPr>
            <a:r>
              <a:rPr lang="en-US" sz="1800" smtClean="0"/>
              <a:t>	(4) undertakes a duty to act in the best interests of the counterparty it represents; </a:t>
            </a:r>
          </a:p>
          <a:p>
            <a:pPr marL="228600" indent="-228600" eaLnBrk="1" hangingPunct="1">
              <a:lnSpc>
                <a:spcPct val="80000"/>
              </a:lnSpc>
              <a:buFontTx/>
              <a:buNone/>
            </a:pPr>
            <a:r>
              <a:rPr lang="en-US" sz="1800" smtClean="0"/>
              <a:t>	(5) makes appropriate disclosures; </a:t>
            </a:r>
          </a:p>
          <a:p>
            <a:pPr marL="228600" indent="-228600" eaLnBrk="1" hangingPunct="1">
              <a:lnSpc>
                <a:spcPct val="80000"/>
              </a:lnSpc>
              <a:buFontTx/>
              <a:buNone/>
            </a:pPr>
            <a:r>
              <a:rPr lang="en-US" sz="1800" smtClean="0"/>
              <a:t>	(6) will provide written representations to the special entity regarding fair pricing and the appropriateness of the transaction; and</a:t>
            </a:r>
          </a:p>
          <a:p>
            <a:pPr marL="228600" indent="-228600" eaLnBrk="1" hangingPunct="1">
              <a:lnSpc>
                <a:spcPct val="80000"/>
              </a:lnSpc>
              <a:buFontTx/>
              <a:buNone/>
            </a:pPr>
            <a:r>
              <a:rPr lang="en-US" sz="1800" smtClean="0"/>
              <a:t>	(7) is a fiduciary in the case of employee benefit plans subject to Employee Retirement Income Security Act of 1974.</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smtClean="0"/>
              <a:t>Counterparty and Advisor to Special Entity</a:t>
            </a:r>
          </a:p>
        </p:txBody>
      </p:sp>
      <p:sp>
        <p:nvSpPr>
          <p:cNvPr id="22531" name="Rectangle 3"/>
          <p:cNvSpPr>
            <a:spLocks noGrp="1" noChangeArrowheads="1"/>
          </p:cNvSpPr>
          <p:nvPr>
            <p:ph type="body" idx="1"/>
          </p:nvPr>
        </p:nvSpPr>
        <p:spPr/>
        <p:txBody>
          <a:bodyPr/>
          <a:lstStyle/>
          <a:p>
            <a:pPr eaLnBrk="1" hangingPunct="1"/>
            <a:r>
              <a:rPr lang="en-US" smtClean="0"/>
              <a:t>Any swap dealer that acts as an adviser to a special entity has a duty to act in the </a:t>
            </a:r>
            <a:r>
              <a:rPr lang="en-US" b="1" smtClean="0"/>
              <a:t>best interests</a:t>
            </a:r>
            <a:r>
              <a:rPr lang="en-US" smtClean="0"/>
              <a:t> of the special entity and must make reasonable efforts to obtain the information necessary to make a reasonable determination that any swap recommended by the swap dealer is in the best interests of the special entity.</a:t>
            </a:r>
          </a:p>
          <a:p>
            <a:pPr eaLnBrk="1" hangingPunct="1"/>
            <a:r>
              <a:rPr lang="en-US" smtClean="0"/>
              <a:t>Such information may include:</a:t>
            </a:r>
          </a:p>
          <a:p>
            <a:pPr lvl="1" eaLnBrk="1" hangingPunct="1"/>
            <a:r>
              <a:rPr lang="en-US" smtClean="0"/>
              <a:t>Financial status</a:t>
            </a:r>
          </a:p>
          <a:p>
            <a:pPr lvl="1" eaLnBrk="1" hangingPunct="1"/>
            <a:r>
              <a:rPr lang="en-US" smtClean="0"/>
              <a:t>Tax status</a:t>
            </a:r>
          </a:p>
          <a:p>
            <a:pPr lvl="1" eaLnBrk="1" hangingPunct="1"/>
            <a:r>
              <a:rPr lang="en-US" smtClean="0"/>
              <a:t>Investment or financing objectives</a:t>
            </a:r>
          </a:p>
          <a:p>
            <a:pPr eaLnBrk="1" hangingPunct="1"/>
            <a:endParaRPr lang="en-US" sz="2000" smtClean="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smtClean="0"/>
              <a:t>Anti-Fraud Rules</a:t>
            </a:r>
          </a:p>
        </p:txBody>
      </p:sp>
      <p:sp>
        <p:nvSpPr>
          <p:cNvPr id="23555" name="Rectangle 3"/>
          <p:cNvSpPr>
            <a:spLocks noGrp="1" noChangeArrowheads="1"/>
          </p:cNvSpPr>
          <p:nvPr>
            <p:ph type="body" idx="1"/>
          </p:nvPr>
        </p:nvSpPr>
        <p:spPr/>
        <p:txBody>
          <a:bodyPr/>
          <a:lstStyle/>
          <a:p>
            <a:pPr eaLnBrk="1" hangingPunct="1"/>
            <a:r>
              <a:rPr lang="en-US" smtClean="0"/>
              <a:t>Whenever a swap dealer is dealing with a special entity, a swap dealer is  subject to significant anti-fraud rules including the prohibition against: </a:t>
            </a:r>
          </a:p>
          <a:p>
            <a:pPr eaLnBrk="1" hangingPunct="1">
              <a:buFontTx/>
              <a:buNone/>
            </a:pPr>
            <a:r>
              <a:rPr lang="en-US" smtClean="0"/>
              <a:t>	</a:t>
            </a:r>
            <a:r>
              <a:rPr lang="en-US" sz="2000" smtClean="0"/>
              <a:t>(1) employing any device, scheme or artifice to defraud a special entity or prospective customer who is a special entity,</a:t>
            </a:r>
          </a:p>
          <a:p>
            <a:pPr eaLnBrk="1" hangingPunct="1">
              <a:buFontTx/>
              <a:buNone/>
            </a:pPr>
            <a:r>
              <a:rPr lang="en-US" sz="2000" smtClean="0"/>
              <a:t>   (2) engaging in any transaction, practice, or course of business that operates as a fraud or deceit on any special entity or prospective special entity customer, or</a:t>
            </a:r>
          </a:p>
          <a:p>
            <a:pPr eaLnBrk="1" hangingPunct="1">
              <a:buFontTx/>
              <a:buNone/>
            </a:pPr>
            <a:r>
              <a:rPr lang="en-US" sz="2000" smtClean="0"/>
              <a:t>	 (3) engaging in any act, practice, or course of business that is fraudulent, deceptive or manipulative.</a:t>
            </a:r>
          </a:p>
          <a:p>
            <a:pPr eaLnBrk="1" hangingPunct="1"/>
            <a:endParaRPr lang="en-US" sz="2000" smtClean="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smtClean="0"/>
              <a:t>Effective Date</a:t>
            </a:r>
          </a:p>
        </p:txBody>
      </p:sp>
      <p:sp>
        <p:nvSpPr>
          <p:cNvPr id="24579" name="Rectangle 3"/>
          <p:cNvSpPr>
            <a:spLocks noGrp="1" noChangeArrowheads="1"/>
          </p:cNvSpPr>
          <p:nvPr>
            <p:ph type="body" idx="1"/>
          </p:nvPr>
        </p:nvSpPr>
        <p:spPr>
          <a:xfrm>
            <a:off x="990600" y="1524000"/>
            <a:ext cx="4876800" cy="4572000"/>
          </a:xfrm>
        </p:spPr>
        <p:txBody>
          <a:bodyPr/>
          <a:lstStyle/>
          <a:p>
            <a:pPr eaLnBrk="1" hangingPunct="1"/>
            <a:r>
              <a:rPr lang="en-US" smtClean="0"/>
              <a:t>Generally, the swap-related provisions of the Dodd-Frank Act take effect on the later of (1) July 18, 2011 and (2) to the extent a provision requires rulemaking, not less than 60 days after publication of the final rule or regulation implementing such provision.</a:t>
            </a:r>
          </a:p>
          <a:p>
            <a:pPr eaLnBrk="1" hangingPunct="1"/>
            <a:r>
              <a:rPr lang="en-US" smtClean="0"/>
              <a:t>The CFTC and the SEC are expected to individually, and not jointly, promulgate rules and regulations required of each by July 18, 2011.</a:t>
            </a:r>
          </a:p>
        </p:txBody>
      </p:sp>
      <p:pic>
        <p:nvPicPr>
          <p:cNvPr id="24580" name="Picture 4" descr="32336454"/>
          <p:cNvPicPr>
            <a:picLocks noChangeAspect="1" noChangeArrowheads="1"/>
          </p:cNvPicPr>
          <p:nvPr/>
        </p:nvPicPr>
        <p:blipFill>
          <a:blip r:embed="rId2"/>
          <a:srcRect r="33000"/>
          <a:stretch>
            <a:fillRect/>
          </a:stretch>
        </p:blipFill>
        <p:spPr bwMode="auto">
          <a:xfrm>
            <a:off x="6172200" y="3352800"/>
            <a:ext cx="2581275" cy="2638425"/>
          </a:xfrm>
          <a:prstGeom prst="rect">
            <a:avLst/>
          </a:prstGeom>
          <a:noFill/>
          <a:ln w="2857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6"/>
          <p:cNvSpPr>
            <a:spLocks noGrp="1" noChangeArrowheads="1"/>
          </p:cNvSpPr>
          <p:nvPr>
            <p:ph type="title"/>
          </p:nvPr>
        </p:nvSpPr>
        <p:spPr/>
        <p:txBody>
          <a:bodyPr/>
          <a:lstStyle/>
          <a:p>
            <a:pPr eaLnBrk="1" hangingPunct="1"/>
            <a:r>
              <a:rPr lang="en-US" smtClean="0"/>
              <a:t>SEC Study and Rulemaking regarding Obligations of Brokers, Dealers and Investment Advisers</a:t>
            </a:r>
          </a:p>
        </p:txBody>
      </p:sp>
      <p:sp>
        <p:nvSpPr>
          <p:cNvPr id="8195" name="Rectangle 7"/>
          <p:cNvSpPr>
            <a:spLocks noGrp="1" noChangeArrowheads="1"/>
          </p:cNvSpPr>
          <p:nvPr>
            <p:ph type="body" idx="1"/>
          </p:nvPr>
        </p:nvSpPr>
        <p:spPr>
          <a:xfrm>
            <a:off x="3657600" y="1524000"/>
            <a:ext cx="4938713" cy="4572000"/>
          </a:xfrm>
        </p:spPr>
        <p:txBody>
          <a:bodyPr/>
          <a:lstStyle/>
          <a:p>
            <a:pPr eaLnBrk="1" hangingPunct="1"/>
            <a:r>
              <a:rPr lang="en-GB" smtClean="0"/>
              <a:t>Historically, brokers and dealers not considered fiduciaries – even when dealing with retail customers</a:t>
            </a:r>
          </a:p>
          <a:p>
            <a:pPr eaLnBrk="1" hangingPunct="1"/>
            <a:r>
              <a:rPr lang="en-US" smtClean="0"/>
              <a:t>Broker-dealer standards include an obligation to make investment recommendations that are “suitable” for their clients</a:t>
            </a:r>
            <a:endParaRPr lang="en-GB" smtClean="0"/>
          </a:p>
          <a:p>
            <a:pPr eaLnBrk="1" hangingPunct="1"/>
            <a:r>
              <a:rPr lang="en-US" smtClean="0"/>
              <a:t>Investment advisers are considered “fiduciaries” and already have an obligation to act in their customers’ best interests</a:t>
            </a:r>
            <a:endParaRPr lang="en-GB" smtClean="0"/>
          </a:p>
        </p:txBody>
      </p:sp>
      <p:pic>
        <p:nvPicPr>
          <p:cNvPr id="8196" name="Picture 9" descr="InvestmentFunds-42-15439219"/>
          <p:cNvPicPr>
            <a:picLocks noChangeAspect="1" noChangeArrowheads="1"/>
          </p:cNvPicPr>
          <p:nvPr/>
        </p:nvPicPr>
        <p:blipFill>
          <a:blip r:embed="rId2"/>
          <a:srcRect/>
          <a:stretch>
            <a:fillRect/>
          </a:stretch>
        </p:blipFill>
        <p:spPr bwMode="auto">
          <a:xfrm>
            <a:off x="762000" y="1676400"/>
            <a:ext cx="2747963" cy="2747963"/>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smtClean="0"/>
              <a:t>SEC Study and Rulemaking regarding Obligations of Brokers, Dealers and Investment Advisers (cont’d)</a:t>
            </a:r>
          </a:p>
        </p:txBody>
      </p:sp>
      <p:sp>
        <p:nvSpPr>
          <p:cNvPr id="9219" name="Rectangle 3"/>
          <p:cNvSpPr>
            <a:spLocks noGrp="1" noChangeArrowheads="1"/>
          </p:cNvSpPr>
          <p:nvPr>
            <p:ph type="body" idx="1"/>
          </p:nvPr>
        </p:nvSpPr>
        <p:spPr>
          <a:xfrm>
            <a:off x="990600" y="1524000"/>
            <a:ext cx="4800600" cy="4572000"/>
          </a:xfrm>
        </p:spPr>
        <p:txBody>
          <a:bodyPr/>
          <a:lstStyle/>
          <a:p>
            <a:pPr eaLnBrk="1" hangingPunct="1"/>
            <a:r>
              <a:rPr lang="en-GB" smtClean="0"/>
              <a:t>Dodd-Frank Act does not immediately impose a fiduciary duty on brokers and dealers but empowers SEC to impose one</a:t>
            </a:r>
          </a:p>
          <a:p>
            <a:pPr eaLnBrk="1" hangingPunct="1"/>
            <a:r>
              <a:rPr lang="en-US" smtClean="0"/>
              <a:t>A fiduciary duty standard of conduct would, among other things, require brokers and dealers to act in the best interest of retail customers without regard to the broker-dealer’s financial interest and to disclose material conflicts of interest to retail customers </a:t>
            </a:r>
            <a:endParaRPr lang="en-GB" smtClean="0"/>
          </a:p>
        </p:txBody>
      </p:sp>
      <p:pic>
        <p:nvPicPr>
          <p:cNvPr id="9220" name="Picture 5"/>
          <p:cNvPicPr>
            <a:picLocks noChangeAspect="1" noChangeArrowheads="1"/>
          </p:cNvPicPr>
          <p:nvPr/>
        </p:nvPicPr>
        <p:blipFill>
          <a:blip r:embed="rId2"/>
          <a:srcRect/>
          <a:stretch>
            <a:fillRect/>
          </a:stretch>
        </p:blipFill>
        <p:spPr bwMode="auto">
          <a:xfrm>
            <a:off x="6096000" y="3429000"/>
            <a:ext cx="2667000" cy="2667000"/>
          </a:xfrm>
          <a:prstGeom prst="rect">
            <a:avLst/>
          </a:prstGeom>
          <a:noFill/>
          <a:ln w="9525" algn="ctr">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4"/>
          <p:cNvSpPr>
            <a:spLocks noGrp="1" noChangeArrowheads="1"/>
          </p:cNvSpPr>
          <p:nvPr>
            <p:ph type="title"/>
          </p:nvPr>
        </p:nvSpPr>
        <p:spPr/>
        <p:txBody>
          <a:bodyPr/>
          <a:lstStyle/>
          <a:p>
            <a:pPr eaLnBrk="1" hangingPunct="1"/>
            <a:r>
              <a:rPr lang="en-US" smtClean="0"/>
              <a:t>SEC Study and Rulemaking regarding Obligations of Brokers, Dealers and Investment Advisers</a:t>
            </a:r>
          </a:p>
        </p:txBody>
      </p:sp>
      <p:sp>
        <p:nvSpPr>
          <p:cNvPr id="10243" name="Rectangle 5"/>
          <p:cNvSpPr>
            <a:spLocks noGrp="1" noChangeArrowheads="1"/>
          </p:cNvSpPr>
          <p:nvPr>
            <p:ph type="body" idx="1"/>
          </p:nvPr>
        </p:nvSpPr>
        <p:spPr/>
        <p:txBody>
          <a:bodyPr/>
          <a:lstStyle/>
          <a:p>
            <a:pPr eaLnBrk="1" hangingPunct="1"/>
            <a:r>
              <a:rPr lang="en-US" smtClean="0"/>
              <a:t>Section 913 of the Dodd-Frank Act:</a:t>
            </a:r>
          </a:p>
          <a:p>
            <a:pPr lvl="1" eaLnBrk="1" hangingPunct="1"/>
            <a:r>
              <a:rPr lang="en-US" smtClean="0"/>
              <a:t>Requires the SEC to undertake a study and issue a report within six (6) months regarding the effectiveness of existing legal and regulatory standards of care for brokers, dealers, investment advisers, and associated persons who provide personalized investment advice to and recommendations about securities to retail customers</a:t>
            </a:r>
          </a:p>
          <a:p>
            <a:pPr lvl="1" eaLnBrk="1" hangingPunct="1"/>
            <a:r>
              <a:rPr lang="en-GB" smtClean="0"/>
              <a:t>“Retail Customer” is a natural person, or legal representative of a natural person, who receives and uses personalized investment advice about securities from a broker, dealer, or investment adviser primarily for personal, family or household purposes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smtClean="0"/>
              <a:t>SEC Study and Rulemaking regarding Obligations of Brokers, Dealers and Investment Advisers (cont’d)</a:t>
            </a:r>
          </a:p>
        </p:txBody>
      </p:sp>
      <p:sp>
        <p:nvSpPr>
          <p:cNvPr id="11267" name="Rectangle 3"/>
          <p:cNvSpPr>
            <a:spLocks noGrp="1" noChangeArrowheads="1"/>
          </p:cNvSpPr>
          <p:nvPr>
            <p:ph type="body" idx="1"/>
          </p:nvPr>
        </p:nvSpPr>
        <p:spPr>
          <a:xfrm>
            <a:off x="990600" y="1524000"/>
            <a:ext cx="4038600" cy="4572000"/>
          </a:xfrm>
        </p:spPr>
        <p:txBody>
          <a:bodyPr/>
          <a:lstStyle/>
          <a:p>
            <a:pPr eaLnBrk="1" hangingPunct="1"/>
            <a:r>
              <a:rPr lang="en-US" smtClean="0"/>
              <a:t>Section 913 of the Dodd-Frank Act:</a:t>
            </a:r>
          </a:p>
          <a:p>
            <a:pPr lvl="1" eaLnBrk="1" hangingPunct="1"/>
            <a:r>
              <a:rPr lang="en-US" smtClean="0"/>
              <a:t>Authorizes the SEC to commence rulemaking as necessary or appropriate in the public interest and for the protection of retail customers (and such other customers as SEC may provide) based on the findings of its study </a:t>
            </a:r>
          </a:p>
        </p:txBody>
      </p:sp>
      <p:pic>
        <p:nvPicPr>
          <p:cNvPr id="11268" name="Picture 5" descr="stockchart 2">
            <a:hlinkClick r:id="rId2"/>
          </p:cNvPr>
          <p:cNvPicPr>
            <a:picLocks noChangeAspect="1" noChangeArrowheads="1"/>
          </p:cNvPicPr>
          <p:nvPr/>
        </p:nvPicPr>
        <p:blipFill>
          <a:blip r:embed="rId3"/>
          <a:srcRect r="16606"/>
          <a:stretch>
            <a:fillRect/>
          </a:stretch>
        </p:blipFill>
        <p:spPr bwMode="auto">
          <a:xfrm>
            <a:off x="5562600" y="2438400"/>
            <a:ext cx="2894013" cy="259080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4"/>
          <p:cNvSpPr>
            <a:spLocks noGrp="1" noChangeArrowheads="1"/>
          </p:cNvSpPr>
          <p:nvPr>
            <p:ph type="title"/>
          </p:nvPr>
        </p:nvSpPr>
        <p:spPr/>
        <p:txBody>
          <a:bodyPr/>
          <a:lstStyle/>
          <a:p>
            <a:pPr eaLnBrk="1" hangingPunct="1"/>
            <a:r>
              <a:rPr lang="en-US" smtClean="0"/>
              <a:t>SEC Study – Recent Developments</a:t>
            </a:r>
          </a:p>
        </p:txBody>
      </p:sp>
      <p:sp>
        <p:nvSpPr>
          <p:cNvPr id="12291" name="Rectangle 5"/>
          <p:cNvSpPr>
            <a:spLocks noGrp="1" noChangeArrowheads="1"/>
          </p:cNvSpPr>
          <p:nvPr>
            <p:ph type="body" idx="1"/>
          </p:nvPr>
        </p:nvSpPr>
        <p:spPr/>
        <p:txBody>
          <a:bodyPr/>
          <a:lstStyle/>
          <a:p>
            <a:pPr eaLnBrk="1" hangingPunct="1"/>
            <a:r>
              <a:rPr lang="en-US" smtClean="0"/>
              <a:t>Section 913 requires the SEC to seek public comment, input and data in conducting the study</a:t>
            </a:r>
          </a:p>
          <a:p>
            <a:pPr eaLnBrk="1" hangingPunct="1"/>
            <a:r>
              <a:rPr lang="en-US" smtClean="0"/>
              <a:t>On July 27th, the SEC issued a release requesting public comment on the issues that Section 913 mandates the SEC to evaluate regarding the standard of care applied by brokers, dealers and investment advisers when making recommendations to retail clients </a:t>
            </a:r>
          </a:p>
          <a:p>
            <a:pPr eaLnBrk="1" hangingPunct="1"/>
            <a:r>
              <a:rPr lang="en-US" smtClean="0"/>
              <a:t>The SEC release simply lists the issues that Section 913 requires  the SEC to address without any further discussion</a:t>
            </a:r>
          </a:p>
          <a:p>
            <a:pPr eaLnBrk="1" hangingPunct="1"/>
            <a:endParaRPr lang="en-US" smtClean="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4"/>
          <p:cNvSpPr>
            <a:spLocks noGrp="1" noChangeArrowheads="1"/>
          </p:cNvSpPr>
          <p:nvPr>
            <p:ph type="title"/>
          </p:nvPr>
        </p:nvSpPr>
        <p:spPr/>
        <p:txBody>
          <a:bodyPr/>
          <a:lstStyle/>
          <a:p>
            <a:pPr eaLnBrk="1" hangingPunct="1"/>
            <a:r>
              <a:rPr lang="en-US" smtClean="0"/>
              <a:t>SEC Study – Recent Developments</a:t>
            </a:r>
          </a:p>
        </p:txBody>
      </p:sp>
      <p:sp>
        <p:nvSpPr>
          <p:cNvPr id="13315" name="Rectangle 5"/>
          <p:cNvSpPr>
            <a:spLocks noGrp="1" noChangeArrowheads="1"/>
          </p:cNvSpPr>
          <p:nvPr>
            <p:ph type="body" idx="1"/>
          </p:nvPr>
        </p:nvSpPr>
        <p:spPr/>
        <p:txBody>
          <a:bodyPr/>
          <a:lstStyle/>
          <a:p>
            <a:pPr eaLnBrk="1" hangingPunct="1"/>
            <a:r>
              <a:rPr lang="en-US" smtClean="0"/>
              <a:t>Public comment is requested on the following issues:</a:t>
            </a:r>
          </a:p>
          <a:p>
            <a:pPr lvl="1" eaLnBrk="1" hangingPunct="1"/>
            <a:r>
              <a:rPr lang="en-US" smtClean="0"/>
              <a:t>Effectiveness of existing legal and regulatory standards of care for brokers, dealers and investment advisers and whether gaps, shortcomings or overlaps exist in such standards</a:t>
            </a:r>
          </a:p>
          <a:p>
            <a:pPr lvl="1" eaLnBrk="1" hangingPunct="1"/>
            <a:r>
              <a:rPr lang="en-US" smtClean="0"/>
              <a:t>Whether retail customers understand the different standards of care for brokers, dealers and investment advisers </a:t>
            </a:r>
          </a:p>
          <a:p>
            <a:pPr lvl="1" eaLnBrk="1" hangingPunct="1"/>
            <a:r>
              <a:rPr lang="en-US" smtClean="0"/>
              <a:t>Whether the different standards of care confuse retail customers about the quality of the advice they receive</a:t>
            </a:r>
          </a:p>
          <a:p>
            <a:pPr lvl="1" eaLnBrk="1" hangingPunct="1"/>
            <a:r>
              <a:rPr lang="en-US" smtClean="0"/>
              <a:t>Regulatory, examination and enforcement resources devoted to enforcing the standards of care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p:cNvSpPr>
            <a:spLocks noGrp="1" noChangeArrowheads="1"/>
          </p:cNvSpPr>
          <p:nvPr>
            <p:ph type="title"/>
          </p:nvPr>
        </p:nvSpPr>
        <p:spPr/>
        <p:txBody>
          <a:bodyPr/>
          <a:lstStyle/>
          <a:p>
            <a:pPr eaLnBrk="1" hangingPunct="1"/>
            <a:r>
              <a:rPr lang="en-US" smtClean="0"/>
              <a:t>SEC Study – Recent Developments (cont’d)</a:t>
            </a:r>
          </a:p>
        </p:txBody>
      </p:sp>
      <p:sp>
        <p:nvSpPr>
          <p:cNvPr id="14339" name="Rectangle 5"/>
          <p:cNvSpPr>
            <a:spLocks noGrp="1" noChangeArrowheads="1"/>
          </p:cNvSpPr>
          <p:nvPr>
            <p:ph type="body" idx="1"/>
          </p:nvPr>
        </p:nvSpPr>
        <p:spPr/>
        <p:txBody>
          <a:bodyPr/>
          <a:lstStyle/>
          <a:p>
            <a:pPr eaLnBrk="1" hangingPunct="1"/>
            <a:r>
              <a:rPr lang="en-US" smtClean="0"/>
              <a:t>Public comment is requested on the following issues:</a:t>
            </a:r>
          </a:p>
          <a:p>
            <a:pPr lvl="1" eaLnBrk="1" hangingPunct="1"/>
            <a:r>
              <a:rPr lang="en-US" smtClean="0"/>
              <a:t>Substantive differences in the regulation of brokers, dealers and investment advisers</a:t>
            </a:r>
          </a:p>
          <a:p>
            <a:pPr lvl="1" eaLnBrk="1" hangingPunct="1"/>
            <a:r>
              <a:rPr lang="en-US" smtClean="0"/>
              <a:t>Specific instances in which regulations and oversight of investment advisers provide greater protection to retail customers than those for brokers, and vice versa</a:t>
            </a:r>
          </a:p>
          <a:p>
            <a:pPr lvl="1" eaLnBrk="1" hangingPunct="1"/>
            <a:r>
              <a:rPr lang="en-US" smtClean="0"/>
              <a:t>Existing legal or regulatory standards of State securities regulators </a:t>
            </a:r>
          </a:p>
          <a:p>
            <a:pPr lvl="1" eaLnBrk="1" hangingPunct="1"/>
            <a:r>
              <a:rPr lang="en-US" smtClean="0"/>
              <a:t>Impact to retail customers if Investment Advisers Act standard of care and other requirements are imposed on brokers and dealers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smtClean="0"/>
              <a:t>SEC Study – Recent Developments (cont’d)</a:t>
            </a:r>
          </a:p>
        </p:txBody>
      </p:sp>
      <p:sp>
        <p:nvSpPr>
          <p:cNvPr id="15363" name="Rectangle 3"/>
          <p:cNvSpPr>
            <a:spLocks noGrp="1" noChangeArrowheads="1"/>
          </p:cNvSpPr>
          <p:nvPr>
            <p:ph type="body" idx="1"/>
          </p:nvPr>
        </p:nvSpPr>
        <p:spPr/>
        <p:txBody>
          <a:bodyPr/>
          <a:lstStyle/>
          <a:p>
            <a:pPr eaLnBrk="1" hangingPunct="1"/>
            <a:r>
              <a:rPr lang="en-US" smtClean="0"/>
              <a:t>Public comment is requested on the following issues:</a:t>
            </a:r>
          </a:p>
          <a:p>
            <a:pPr lvl="1" eaLnBrk="1" hangingPunct="1"/>
            <a:r>
              <a:rPr lang="en-US" smtClean="0"/>
              <a:t>Impact of eliminating the broker-dealer exclusion from the Investment Advisers Act, which includes the impact on customers, the number of additional registrations, requirements and related costs to firms, and the impact on regulatory resources </a:t>
            </a:r>
          </a:p>
          <a:p>
            <a:pPr lvl="1" eaLnBrk="1" hangingPunct="1"/>
            <a:r>
              <a:rPr lang="en-US" smtClean="0"/>
              <a:t>Differing levels of services provided by brokers, dealers and investment advisers and differences in retail customer relationships</a:t>
            </a:r>
          </a:p>
          <a:p>
            <a:pPr lvl="1" eaLnBrk="1" hangingPunct="1"/>
            <a:r>
              <a:rPr lang="en-US" smtClean="0"/>
              <a:t>Impact of regulatory changes on retail customers, including fraud protection and access and availability of personalized investment advice</a:t>
            </a:r>
          </a:p>
        </p:txBody>
      </p:sp>
    </p:spTree>
  </p:cSld>
  <p:clrMapOvr>
    <a:masterClrMapping/>
  </p:clrMapOvr>
</p:sld>
</file>

<file path=ppt/theme/theme1.xml><?xml version="1.0" encoding="utf-8"?>
<a:theme xmlns:a="http://schemas.openxmlformats.org/drawingml/2006/main" name="9_PPT Presentation Template">
  <a:themeElements>
    <a:clrScheme name="9_PPT Presentation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9_PPT Presentation Template">
      <a:majorFont>
        <a:latin typeface="ZapfHumnst BT"/>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9_PPT Presentation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9_PPT Presentation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9_PPT Presentation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9_PPT Presentation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9_PPT Presentation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9_PPT Presentation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9_PPT Presentation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9_PPT Presentation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9_PPT Presentation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9_PPT Presentation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9_PPT Presentation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9_PPT Presentation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5_PPT Presentation Template">
  <a:themeElements>
    <a:clrScheme name="15_PPT Presentation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5_PPT Presentation Template">
      <a:majorFont>
        <a:latin typeface="ZapfHumnst BT"/>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5_PPT Presentation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5_PPT Presentation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5_PPT Presentation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5_PPT Presentation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5_PPT Presentation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5_PPT Presentation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5_PPT Presentation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5_PPT Presentation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5_PPT Presentation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5_PPT Presentation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5_PPT Presentation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5_PPT Presentation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5_Custom Design">
  <a:themeElements>
    <a:clrScheme name="5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5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5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5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5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5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5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5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5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5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5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5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5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5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0</TotalTime>
  <Words>1162</Words>
  <Application>Microsoft Office PowerPoint</Application>
  <PresentationFormat>On-screen Show (4:3)</PresentationFormat>
  <Paragraphs>80</Paragraphs>
  <Slides>18</Slides>
  <Notes>0</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18</vt:i4>
      </vt:variant>
    </vt:vector>
  </HeadingPairs>
  <TitlesOfParts>
    <vt:vector size="26" baseType="lpstr">
      <vt:lpstr>Arial</vt:lpstr>
      <vt:lpstr>ZapfHumnst BT</vt:lpstr>
      <vt:lpstr>Garamond</vt:lpstr>
      <vt:lpstr>Calibri</vt:lpstr>
      <vt:lpstr>9_PPT Presentation Template</vt:lpstr>
      <vt:lpstr>15_PPT Presentation Template</vt:lpstr>
      <vt:lpstr>5_Custom Design</vt:lpstr>
      <vt:lpstr>Custom Design</vt:lpstr>
      <vt:lpstr>Fiduciary Standard Implications Regulatory Reform and Implications for the Municipal Bond Market Webinar Sponsored by the Regional Bond Dealers Association August 10, 2010</vt:lpstr>
      <vt:lpstr>SEC Study and Rulemaking regarding Obligations of Brokers, Dealers and Investment Advisers</vt:lpstr>
      <vt:lpstr>SEC Study and Rulemaking regarding Obligations of Brokers, Dealers and Investment Advisers (cont’d)</vt:lpstr>
      <vt:lpstr>SEC Study and Rulemaking regarding Obligations of Brokers, Dealers and Investment Advisers</vt:lpstr>
      <vt:lpstr>SEC Study and Rulemaking regarding Obligations of Brokers, Dealers and Investment Advisers (cont’d)</vt:lpstr>
      <vt:lpstr>SEC Study – Recent Developments</vt:lpstr>
      <vt:lpstr>SEC Study – Recent Developments</vt:lpstr>
      <vt:lpstr>SEC Study – Recent Developments (cont’d)</vt:lpstr>
      <vt:lpstr>SEC Study – Recent Developments (cont’d)</vt:lpstr>
      <vt:lpstr>SEC Study – Recent Developments (cont’d)</vt:lpstr>
      <vt:lpstr>SEC Study – Recent Developments</vt:lpstr>
      <vt:lpstr>SEC Study – Recent Developments</vt:lpstr>
      <vt:lpstr>Fiduciary Duty for Swap Dealers </vt:lpstr>
      <vt:lpstr>Swap Counterparty or Advisor?</vt:lpstr>
      <vt:lpstr>Acting Solely as Counterparty to Special Entity</vt:lpstr>
      <vt:lpstr>Counterparty and Advisor to Special Entity</vt:lpstr>
      <vt:lpstr>Anti-Fraud Rules</vt:lpstr>
      <vt:lpstr>Effective Date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Fiduciary Standard Implications Regulatory Reform and Implications for the Municipal Bond Market Webinar Sponsored by the Regional Bond Dealers Association August 10, 2010</dc:title>
  <dc:creator>Nicholas</dc:creator>
  <dc:description>Cleaned by 3BClean from 3BView: http://www.3bview.com</dc:description>
  <cp:lastModifiedBy>kobie</cp:lastModifiedBy>
  <cp:revision>1</cp:revision>
  <dcterms:created xsi:type="dcterms:W3CDTF">2010-08-10T20:29:35Z</dcterms:created>
  <dcterms:modified xsi:type="dcterms:W3CDTF">2010-12-19T18:05:25Z</dcterms:modified>
</cp:coreProperties>
</file>